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_rels/presentation.xml.rels" ContentType="application/vnd.openxmlformats-package.relationships+xml"/>
  <Override PartName="/ppt/media/image29.jpeg" ContentType="image/jpeg"/>
  <Override PartName="/ppt/media/image7.jpeg" ContentType="image/jpeg"/>
  <Override PartName="/ppt/media/image28.png" ContentType="image/png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.png" ContentType="image/png"/>
  <Override PartName="/ppt/media/image10.png" ContentType="image/png"/>
  <Override PartName="/ppt/media/image11.jpeg" ContentType="image/jpeg"/>
  <Override PartName="/ppt/media/image8.jpeg" ContentType="image/jpeg"/>
  <Override PartName="/ppt/media/image30.png" ContentType="image/png"/>
  <Override PartName="/ppt/media/image5.jpeg" ContentType="image/jpeg"/>
  <Override PartName="/ppt/media/image12.png" ContentType="image/png"/>
  <Override PartName="/ppt/media/image35.png" ContentType="image/png"/>
  <Override PartName="/ppt/media/image3.png" ContentType="image/png"/>
  <Override PartName="/ppt/media/image31.png" ContentType="image/png"/>
  <Override PartName="/ppt/media/image32.jpeg" ContentType="image/jpeg"/>
  <Override PartName="/ppt/media/image17.png" ContentType="image/png"/>
  <Override PartName="/ppt/media/image33.jpeg" ContentType="image/jpeg"/>
  <Override PartName="/ppt/media/image34.jpeg" ContentType="image/jpeg"/>
  <Override PartName="/ppt/media/image6.jpeg" ContentType="image/jpeg"/>
  <Override PartName="/ppt/media/image18.png" ContentType="image/png"/>
  <Override PartName="/ppt/media/image13.png" ContentType="image/png"/>
  <Override PartName="/ppt/media/image37.jpeg" ContentType="image/jpeg"/>
  <Override PartName="/ppt/media/image25.png" ContentType="image/png"/>
  <Override PartName="/ppt/media/image9.jpeg" ContentType="image/jpeg"/>
  <Override PartName="/ppt/media/image20.png" ContentType="image/png"/>
  <Override PartName="/ppt/media/image2.jpeg" ContentType="image/jpeg"/>
  <Override PartName="/ppt/media/image14.png" ContentType="image/png"/>
  <Override PartName="/ppt/media/image4.jpeg" ContentType="image/jpeg"/>
  <Override PartName="/ppt/media/image26.jpeg" ContentType="image/jpeg"/>
  <Override PartName="/ppt/media/image36.jpeg" ContentType="image/jpeg"/>
  <Override PartName="/ppt/media/image15.png" ContentType="image/png"/>
  <Override PartName="/ppt/media/image16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C92C994-57EA-4245-BACB-EF00A1218C1D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64CDD98-055A-4767-B8B6-8CBD7791848C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0885841-FD13-45AD-BE18-3F171A35FC1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CBD292-1CD0-4995-8AD9-39DACE9CAFD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9D48F1-0939-46E3-B130-4F9C63F8CEC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ACC3D3-B2BB-49BE-BC93-2E39565F915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FE4C8A-07A1-4A4F-8345-8443E13994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6B4EC7F-6307-41E2-BF27-AF99DBC5EB5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232DBE-52AD-4BE0-8D46-140ECCEA8E9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28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120" y="1152360"/>
            <a:ext cx="415728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7128B0-54A6-4BAF-B9CC-C05A0624E74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AF888AA-3E7B-43F4-9DE1-21B2D6C1885B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56A6D2D-1FD0-4F8A-A83D-2A2621A0E93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EBB620-D68F-446D-82EC-7740A9116EFE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49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nd 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Outli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Leve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ird 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utli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ne 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vel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B45EDD-1CBE-40D6-B4D8-ADFBD3705737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6;p9"/>
          <p:cNvSpPr/>
          <p:nvPr/>
        </p:nvSpPr>
        <p:spPr>
          <a:xfrm>
            <a:off x="4572000" y="0"/>
            <a:ext cx="4570920" cy="51426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tr-T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B9EF59-0A38-43C1-9F9B-427A506EE16E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699BDA-F9B3-461D-99AB-0BCF620E6BAD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A5C684-4BE6-40DD-9A7E-AB25E02DB230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774349-258B-4FA4-9343-46C733F154A3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Secon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d 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Thir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d 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Outl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ine 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3126960" y="4685040"/>
            <a:ext cx="289692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5"/>
          </p:nvPr>
        </p:nvSpPr>
        <p:spPr>
          <a:xfrm>
            <a:off x="6555960" y="4685040"/>
            <a:ext cx="212940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300" spc="-1" strike="noStrike">
                <a:solidFill>
                  <a:schemeClr val="dk2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EEB6C9-6A51-49EE-950F-C1745307CFF8}" type="slidenum">
              <a:rPr b="0" lang="tr" sz="13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&lt;number&gt;</a:t>
            </a:fld>
            <a:endParaRPr b="0" lang="tr-TR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dt" idx="6"/>
          </p:nvPr>
        </p:nvSpPr>
        <p:spPr>
          <a:xfrm>
            <a:off x="457200" y="4685040"/>
            <a:ext cx="2129400" cy="35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BF8481-D64B-4001-815E-71497F9FD162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02D36C-1C12-434E-85DF-33538EAF903F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692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692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487068-7BBE-4186-BFC3-0A9C76A38B22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tr-TR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7490FC-3BAC-488E-BC44-F0DFE9D885A7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tr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BEA698-9A2D-4686-A23F-E0DEF0C8D7F5}" type="slidenum">
              <a:rPr b="0" lang="tr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tr-TR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tr-TR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tr-T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prismaticjaneeyre.org/" TargetMode="External"/><Relationship Id="rId2" Type="http://schemas.openxmlformats.org/officeDocument/2006/relationships/hyperlink" Target="https://digitalkoine.github.io/turkish_storymap/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prismaticjaneeyre.org/" TargetMode="External"/><Relationship Id="rId2" Type="http://schemas.openxmlformats.org/officeDocument/2006/relationships/hyperlink" Target="https://prismaticjaneeyre.org/distant-reading/lexical-richness/comparative-overview/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2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kayiprihtim.com/roportaj/yapay-zeka-destekli-edebiyat-cevirisi/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github.com/ABC-DH/Distant_Reading_in_R" TargetMode="External"/><Relationship Id="rId3" Type="http://schemas.openxmlformats.org/officeDocument/2006/relationships/hyperlink" Target="https://doi.org/10.1140/epjds/s13688-016-0093-1" TargetMode="External"/><Relationship Id="rId4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bit.ly/TEIS_MAP" TargetMode="External"/><Relationship Id="rId2" Type="http://schemas.openxmlformats.org/officeDocument/2006/relationships/image" Target="../media/image34.jpeg"/><Relationship Id="rId3" Type="http://schemas.openxmlformats.org/officeDocument/2006/relationships/hyperlink" Target="https://bit.ly/ICASTIS-2024-ECTP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6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bit.ly/TEIS_MAP" TargetMode="External"/><Relationship Id="rId2" Type="http://schemas.openxmlformats.org/officeDocument/2006/relationships/image" Target="../media/image35.png"/><Relationship Id="rId3" Type="http://schemas.openxmlformats.org/officeDocument/2006/relationships/image" Target="../media/image37.jpeg"/><Relationship Id="rId4" Type="http://schemas.openxmlformats.org/officeDocument/2006/relationships/slideLayout" Target="../slideLayouts/slideLayout6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sourceforge.net/projects/aligner/" TargetMode="External"/><Relationship Id="rId2" Type="http://schemas.openxmlformats.org/officeDocument/2006/relationships/hyperlink" Target="https://helsinki-nlp.github.io/OPUS-CAT/" TargetMode="External"/><Relationship Id="rId3" Type="http://schemas.openxmlformats.org/officeDocument/2006/relationships/hyperlink" Target="http://nek.istanbul.edu.tr:4444/ekos/TEZ/57888.pdf" TargetMode="External"/><Relationship Id="rId4" Type="http://schemas.openxmlformats.org/officeDocument/2006/relationships/hyperlink" Target="https://doi.org/10.29000/rumelide.1369185" TargetMode="External"/><Relationship Id="rId5" Type="http://schemas.openxmlformats.org/officeDocument/2006/relationships/hyperlink" Target="https://www.researchgate.net/profile/Ali-Polatel/publication/325794510_Ters_Utopya_Yazininda_Ceviri_George_Orwell%27in_1984_Romaninin_Cevirilerindeki_Cevirmen_Kararlarinin_Butunce_Temelli_Cozumlemesi/links/5b24528aa6fdcc6974677531/Ters-Uetopya-Yazininda-Ceviri-George-Orwellin-1984-Romaninin-Cevirilerindeki-Cevirmen-Kararlarinin-Buetuence-Temelli-Coezuemlemesi.pdf" TargetMode="External"/><Relationship Id="rId6" Type="http://schemas.openxmlformats.org/officeDocument/2006/relationships/hyperlink" Target="https://prismaticjaneeyre.org/" TargetMode="External"/><Relationship Id="rId7" Type="http://schemas.openxmlformats.org/officeDocument/2006/relationships/hyperlink" Target="https://doi.org/10.11647/obp.0319" TargetMode="External"/><Relationship Id="rId8" Type="http://schemas.openxmlformats.org/officeDocument/2006/relationships/hyperlink" Target="https://doi.org/10.5281/ZENODO.8108066" TargetMode="External"/><Relationship Id="rId9" Type="http://schemas.openxmlformats.org/officeDocument/2006/relationships/hyperlink" Target="https://doi.org/10.47216/literacytrek.1119118" TargetMode="External"/><Relationship Id="rId10" Type="http://schemas.openxmlformats.org/officeDocument/2006/relationships/hyperlink" Target="https://doi.org/10.47216/literacytrek.1119118" TargetMode="External"/><Relationship Id="rId11" Type="http://schemas.openxmlformats.org/officeDocument/2006/relationships/hyperlink" Target="https://teis.yesevi.edu.tr/" TargetMode="External"/><Relationship Id="rId12" Type="http://schemas.openxmlformats.org/officeDocument/2006/relationships/hyperlink" Target="https://kayiprihtim.com/roportaj/yapay-zeka-destekli-edebiyat-cevirisi/" TargetMode="External"/><Relationship Id="rId13" Type="http://schemas.openxmlformats.org/officeDocument/2006/relationships/hyperlink" Target="https://colab.research.google.com/drive/1sUVmnCoo2-rh5bsGhAdKLgIMJP6RD8ve?usp=sharing" TargetMode="External"/><Relationship Id="rId14" Type="http://schemas.openxmlformats.org/officeDocument/2006/relationships/hyperlink" Target="https://ceviriteknolojileri.bogazici.edu.tr/en" TargetMode="External"/><Relationship Id="rId15" Type="http://schemas.openxmlformats.org/officeDocument/2006/relationships/hyperlink" Target="https://github.com/KadirYigitUS/TEIS_Publishers_Translators_Map" TargetMode="External"/><Relationship Id="rId16" Type="http://schemas.openxmlformats.org/officeDocument/2006/relationships/hyperlink" Target="https://kadiryigitus.github.io/TEIS_Publishers_Translators_Map/" TargetMode="External"/><Relationship Id="rId17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5160" y="383400"/>
            <a:ext cx="4352400" cy="170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350" spc="-1" strike="noStrike">
                <a:solidFill>
                  <a:schemeClr val="dk1"/>
                </a:solidFill>
                <a:latin typeface="Arial"/>
                <a:ea typeface="Arial"/>
              </a:rPr>
              <a:t>Bilgisayar Destekli Çeviribilim:</a:t>
            </a:r>
            <a:endParaRPr b="0" lang="zxx" sz="335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350" spc="-1" strike="noStrike">
                <a:solidFill>
                  <a:schemeClr val="dk1"/>
                </a:solidFill>
                <a:latin typeface="Arial"/>
                <a:ea typeface="Arial"/>
              </a:rPr>
              <a:t>Neden Hemen Şimdi?</a:t>
            </a:r>
            <a:endParaRPr b="0" lang="zxx" sz="3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63320" y="3952440"/>
            <a:ext cx="3736440" cy="791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t">
            <a:normAutofit fontScale="71666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Kadir Yiğit Us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kyigitus@gmail.com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ubTitle"/>
          </p:nvPr>
        </p:nvSpPr>
        <p:spPr>
          <a:xfrm>
            <a:off x="4822920" y="3952440"/>
            <a:ext cx="3736440" cy="791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50" spc="-1" strike="noStrike">
                <a:solidFill>
                  <a:schemeClr val="dk2"/>
                </a:solidFill>
                <a:latin typeface="Arial"/>
                <a:ea typeface="Arial"/>
              </a:rPr>
              <a:t>https://bit.ly/ICASTIS-2024-ECTP</a:t>
            </a:r>
            <a:endParaRPr b="0" lang="zxx" sz="18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63;p14" descr=""/>
          <p:cNvPicPr/>
          <p:nvPr/>
        </p:nvPicPr>
        <p:blipFill>
          <a:blip r:embed="rId1"/>
          <a:stretch/>
        </p:blipFill>
        <p:spPr>
          <a:xfrm>
            <a:off x="5098680" y="321120"/>
            <a:ext cx="3185280" cy="3422160"/>
          </a:xfrm>
          <a:prstGeom prst="rect">
            <a:avLst/>
          </a:prstGeom>
          <a:ln w="19050">
            <a:solidFill>
              <a:srgbClr val="595959"/>
            </a:solidFill>
            <a:round/>
          </a:ln>
        </p:spPr>
      </p:pic>
      <p:cxnSp>
        <p:nvCxnSpPr>
          <p:cNvPr id="48" name="Google Shape;64;p14"/>
          <p:cNvCxnSpPr/>
          <p:nvPr/>
        </p:nvCxnSpPr>
        <p:spPr>
          <a:xfrm flipH="1">
            <a:off x="4577040" y="15120"/>
            <a:ext cx="3960" cy="5239440"/>
          </a:xfrm>
          <a:prstGeom prst="straightConnector1">
            <a:avLst/>
          </a:prstGeom>
          <a:ln w="9525">
            <a:solidFill>
              <a:srgbClr val="595959"/>
            </a:solidFill>
            <a:round/>
          </a:ln>
        </p:spPr>
      </p:cxnSp>
      <p:cxnSp>
        <p:nvCxnSpPr>
          <p:cNvPr id="49" name=""/>
          <p:cNvCxnSpPr/>
          <p:nvPr/>
        </p:nvCxnSpPr>
        <p:spPr>
          <a:xfrm>
            <a:off x="257040" y="2162160"/>
            <a:ext cx="4096440" cy="720"/>
          </a:xfrm>
          <a:prstGeom prst="bentConnector3">
            <a:avLst>
              <a:gd name="adj1" fmla="val 100000"/>
            </a:avLst>
          </a:prstGeom>
          <a:ln w="19080">
            <a:solidFill>
              <a:srgbClr val="000000"/>
            </a:solidFill>
            <a:round/>
          </a:ln>
        </p:spPr>
      </p:cxnSp>
      <p:sp>
        <p:nvSpPr>
          <p:cNvPr id="50" name="PlaceHolder 16"/>
          <p:cNvSpPr/>
          <p:nvPr/>
        </p:nvSpPr>
        <p:spPr>
          <a:xfrm>
            <a:off x="166320" y="2171880"/>
            <a:ext cx="4352400" cy="17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xx" sz="3350" spc="-1" strike="noStrike">
                <a:solidFill>
                  <a:schemeClr val="dk1"/>
                </a:solidFill>
                <a:latin typeface="Arial"/>
                <a:ea typeface="Arial"/>
              </a:rPr>
              <a:t>Computer Assisted Translation Studies:</a:t>
            </a:r>
            <a:endParaRPr b="0" lang="zxx" sz="33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xx" sz="3350" spc="-1" strike="noStrike">
                <a:solidFill>
                  <a:schemeClr val="dk1"/>
                </a:solidFill>
                <a:latin typeface="Arial"/>
                <a:ea typeface="Arial"/>
              </a:rPr>
              <a:t>Why Right Now?</a:t>
            </a:r>
            <a:endParaRPr b="0" lang="zxx" sz="3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 lnSpcReduction="1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The Caves of Steel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 - Voyant Tools’da duygu (sentiment) belirten sözcüklerin görünümü (Terimler|Terms)</a:t>
            </a:r>
            <a:br>
              <a:rPr sz="2800"/>
            </a:b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Google Shape;119;p23" descr=""/>
          <p:cNvPicPr/>
          <p:nvPr/>
        </p:nvPicPr>
        <p:blipFill>
          <a:blip r:embed="rId1"/>
          <a:stretch/>
        </p:blipFill>
        <p:spPr>
          <a:xfrm>
            <a:off x="0" y="1017720"/>
            <a:ext cx="9142920" cy="412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1520" y="74520"/>
            <a:ext cx="731988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6666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The Caves of Steel </a:t>
            </a: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– Voyant Tools – Reader Görünümü</a:t>
            </a:r>
            <a:br>
              <a:rPr sz="2800"/>
            </a:b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Varlık Adları (Named Entities) – Araç|Tool: SpaCy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Google Shape;142;p26" descr=""/>
          <p:cNvPicPr/>
          <p:nvPr/>
        </p:nvPicPr>
        <p:blipFill>
          <a:blip r:embed="rId1"/>
          <a:stretch/>
        </p:blipFill>
        <p:spPr>
          <a:xfrm>
            <a:off x="0" y="647280"/>
            <a:ext cx="9142920" cy="448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728240" y="0"/>
            <a:ext cx="441468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Voyant Tools- Mandala Görünümü: Terim/Derlem Dağılımı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Google Shape;126;p24" descr=""/>
          <p:cNvPicPr/>
          <p:nvPr/>
        </p:nvPicPr>
        <p:blipFill>
          <a:blip r:embed="rId1"/>
          <a:stretch/>
        </p:blipFill>
        <p:spPr>
          <a:xfrm>
            <a:off x="0" y="572760"/>
            <a:ext cx="4643640" cy="450432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Google Shape;129;p24" descr=""/>
          <p:cNvPicPr/>
          <p:nvPr/>
        </p:nvPicPr>
        <p:blipFill>
          <a:blip r:embed="rId2"/>
          <a:stretch/>
        </p:blipFill>
        <p:spPr>
          <a:xfrm>
            <a:off x="4416480" y="589320"/>
            <a:ext cx="4414680" cy="396396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5"/>
          <p:cNvSpPr/>
          <p:nvPr/>
        </p:nvSpPr>
        <p:spPr>
          <a:xfrm>
            <a:off x="3240000" y="-32040"/>
            <a:ext cx="2339640" cy="57168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46666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Dört Popüler Bilim Kitabından Oluşan Derlem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/>
          <p:nvPr/>
        </p:nvSpPr>
        <p:spPr>
          <a:xfrm>
            <a:off x="360" y="360"/>
            <a:ext cx="295560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46666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Voyant Tools- Eşdizimlilikler (Collocates) Üzerinden Terimler</a:t>
            </a:r>
            <a:endParaRPr b="1" lang="zxx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zxx" sz="15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</a:rPr>
              <a:t>Şen Bartan, Ö. (2023). Using corpus tools for stylistic analysis in translator training. s. 29</a:t>
            </a:r>
            <a:br>
              <a:rPr sz="1500"/>
            </a:br>
            <a:endParaRPr b="0" lang="zxx" sz="1500" spc="-1" strike="noStrike">
              <a:solidFill>
                <a:srgbClr val="000000"/>
              </a:solidFill>
              <a:highlight>
                <a:srgbClr val="ffff00"/>
              </a:highlight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44440" y="1152360"/>
            <a:ext cx="8638920" cy="396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16704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62222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Metinden Veritabanına</a:t>
            </a: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br>
              <a:rPr sz="3600"/>
            </a:b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Text to Database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Google Shape;135;p25" descr=""/>
          <p:cNvPicPr/>
          <p:nvPr/>
        </p:nvPicPr>
        <p:blipFill>
          <a:blip r:embed="rId1"/>
          <a:stretch/>
        </p:blipFill>
        <p:spPr>
          <a:xfrm>
            <a:off x="555840" y="1096200"/>
            <a:ext cx="8031240" cy="347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2560" y="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The Caves of Steel - Ölü Gezegen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Ayrıştırma Sonuçları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148;p27" descr=""/>
          <p:cNvPicPr/>
          <p:nvPr/>
        </p:nvPicPr>
        <p:blipFill>
          <a:blip r:embed="rId1"/>
          <a:stretch/>
        </p:blipFill>
        <p:spPr>
          <a:xfrm>
            <a:off x="0" y="636840"/>
            <a:ext cx="9142920" cy="45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53;p28" descr=""/>
          <p:cNvPicPr/>
          <p:nvPr/>
        </p:nvPicPr>
        <p:blipFill>
          <a:blip r:embed="rId1"/>
          <a:stretch/>
        </p:blipFill>
        <p:spPr>
          <a:xfrm>
            <a:off x="729000" y="1421280"/>
            <a:ext cx="7463160" cy="8107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67320"/>
            <a:ext cx="822780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Çıktı Çözümlemesi</a:t>
            </a:r>
            <a:r>
              <a:rPr b="0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|Output Breakdown</a:t>
            </a:r>
            <a:br>
              <a:rPr sz="4000"/>
            </a:b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Cümle Düzeyi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|Sentence Level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9" name="Google Shape;155;p28"/>
          <p:cNvCxnSpPr/>
          <p:nvPr/>
        </p:nvCxnSpPr>
        <p:spPr>
          <a:xfrm>
            <a:off x="4375440" y="3102120"/>
            <a:ext cx="1440" cy="1080"/>
          </a:xfrm>
          <a:prstGeom prst="straightConnector1">
            <a:avLst/>
          </a:prstGeom>
          <a:ln w="9525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0" name="Google Shape;156;p28"/>
          <p:cNvSpPr/>
          <p:nvPr/>
        </p:nvSpPr>
        <p:spPr>
          <a:xfrm rot="6673200">
            <a:off x="1390320" y="2200320"/>
            <a:ext cx="1045080" cy="425880"/>
          </a:xfrm>
          <a:custGeom>
            <a:avLst/>
            <a:gdLst>
              <a:gd name="textAreaLeft" fmla="*/ 0 w 1045080"/>
              <a:gd name="textAreaRight" fmla="*/ 1046160 w 1045080"/>
              <a:gd name="textAreaTop" fmla="*/ 0 h 425880"/>
              <a:gd name="textAreaBottom" fmla="*/ 426960 h 425880"/>
            </a:gdLst>
            <a:ahLst/>
            <a:rect l="textAreaLeft" t="textAreaTop" r="textAreaRight" b="textAreaBottom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Google Shape;157;p28"/>
          <p:cNvSpPr/>
          <p:nvPr/>
        </p:nvSpPr>
        <p:spPr>
          <a:xfrm rot="14047800">
            <a:off x="7131600" y="2360520"/>
            <a:ext cx="700200" cy="415800"/>
          </a:xfrm>
          <a:custGeom>
            <a:avLst/>
            <a:gdLst>
              <a:gd name="textAreaLeft" fmla="*/ 0 w 700200"/>
              <a:gd name="textAreaRight" fmla="*/ 700920 w 700200"/>
              <a:gd name="textAreaTop" fmla="*/ 0 h 415800"/>
              <a:gd name="textAreaBottom" fmla="*/ 416880 h 4158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158;p28"/>
          <p:cNvSpPr/>
          <p:nvPr/>
        </p:nvSpPr>
        <p:spPr>
          <a:xfrm rot="16199400">
            <a:off x="3992400" y="2984760"/>
            <a:ext cx="1725480" cy="353880"/>
          </a:xfrm>
          <a:custGeom>
            <a:avLst/>
            <a:gdLst>
              <a:gd name="textAreaLeft" fmla="*/ 0 w 1725480"/>
              <a:gd name="textAreaRight" fmla="*/ 1726560 w 1725480"/>
              <a:gd name="textAreaTop" fmla="*/ 0 h 353880"/>
              <a:gd name="textAreaBottom" fmla="*/ 354960 h 3538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159;p28"/>
          <p:cNvSpPr/>
          <p:nvPr/>
        </p:nvSpPr>
        <p:spPr>
          <a:xfrm rot="17503800">
            <a:off x="2872800" y="2474640"/>
            <a:ext cx="1681200" cy="452880"/>
          </a:xfrm>
          <a:custGeom>
            <a:avLst/>
            <a:gdLst>
              <a:gd name="textAreaLeft" fmla="*/ 0 w 1681200"/>
              <a:gd name="textAreaRight" fmla="*/ 1682280 w 1681200"/>
              <a:gd name="textAreaTop" fmla="*/ 0 h 452880"/>
              <a:gd name="textAreaBottom" fmla="*/ 453960 h 4528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60;p28"/>
          <p:cNvSpPr/>
          <p:nvPr/>
        </p:nvSpPr>
        <p:spPr>
          <a:xfrm rot="14146800">
            <a:off x="4807080" y="2665440"/>
            <a:ext cx="1546200" cy="394200"/>
          </a:xfrm>
          <a:custGeom>
            <a:avLst/>
            <a:gdLst>
              <a:gd name="textAreaLeft" fmla="*/ 0 w 1546200"/>
              <a:gd name="textAreaRight" fmla="*/ 1547280 w 1546200"/>
              <a:gd name="textAreaTop" fmla="*/ 0 h 394200"/>
              <a:gd name="textAreaBottom" fmla="*/ 395280 h 3942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61;p28"/>
          <p:cNvSpPr/>
          <p:nvPr/>
        </p:nvSpPr>
        <p:spPr>
          <a:xfrm>
            <a:off x="180000" y="3005280"/>
            <a:ext cx="2699640" cy="313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Kaynak 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|Source Text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62;p28"/>
          <p:cNvSpPr/>
          <p:nvPr/>
        </p:nvSpPr>
        <p:spPr>
          <a:xfrm>
            <a:off x="6675480" y="2913120"/>
            <a:ext cx="2339640" cy="313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Erek Metin|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Target Text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64;p28"/>
          <p:cNvSpPr/>
          <p:nvPr/>
        </p:nvSpPr>
        <p:spPr>
          <a:xfrm>
            <a:off x="3780000" y="4091400"/>
            <a:ext cx="1979640" cy="5882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|Alignment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66;p28"/>
          <p:cNvSpPr/>
          <p:nvPr/>
        </p:nvSpPr>
        <p:spPr>
          <a:xfrm rot="16199400">
            <a:off x="3344400" y="2836440"/>
            <a:ext cx="2012760" cy="363240"/>
          </a:xfrm>
          <a:custGeom>
            <a:avLst/>
            <a:gdLst>
              <a:gd name="textAreaLeft" fmla="*/ 0 w 2012760"/>
              <a:gd name="textAreaRight" fmla="*/ 2013840 w 2012760"/>
              <a:gd name="textAreaTop" fmla="*/ 0 h 363240"/>
              <a:gd name="textAreaBottom" fmla="*/ 364320 h 36324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65;p 1"/>
          <p:cNvSpPr/>
          <p:nvPr/>
        </p:nvSpPr>
        <p:spPr>
          <a:xfrm>
            <a:off x="5940000" y="3600000"/>
            <a:ext cx="2339640" cy="1079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Erek 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|Target Text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|Alignment </a:t>
            </a: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165;p 2"/>
          <p:cNvSpPr/>
          <p:nvPr/>
        </p:nvSpPr>
        <p:spPr>
          <a:xfrm>
            <a:off x="900000" y="3602520"/>
            <a:ext cx="2691720" cy="10771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Kaynak 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|Source Text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|Alignment </a:t>
            </a: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80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Çıktı Çözümlemesi</a:t>
            </a:r>
            <a:r>
              <a:rPr b="0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|Output Breakdown</a:t>
            </a:r>
            <a:br>
              <a:rPr sz="4000"/>
            </a:b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Belirteç Düzeyi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|Token Level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2" name="Google Shape;172;p29"/>
          <p:cNvCxnSpPr/>
          <p:nvPr/>
        </p:nvCxnSpPr>
        <p:spPr>
          <a:xfrm>
            <a:off x="4375440" y="3102120"/>
            <a:ext cx="1440" cy="1080"/>
          </a:xfrm>
          <a:prstGeom prst="straightConnector1">
            <a:avLst/>
          </a:prstGeom>
          <a:ln w="9525">
            <a:solidFill>
              <a:srgbClr val="3465a4"/>
            </a:solidFill>
            <a:round/>
            <a:tailEnd len="med" type="triangle" w="med"/>
          </a:ln>
        </p:spPr>
      </p:cxnSp>
      <p:pic>
        <p:nvPicPr>
          <p:cNvPr id="103" name="Google Shape;173;p29" descr=""/>
          <p:cNvPicPr/>
          <p:nvPr/>
        </p:nvPicPr>
        <p:blipFill>
          <a:blip r:embed="rId1"/>
          <a:stretch/>
        </p:blipFill>
        <p:spPr>
          <a:xfrm>
            <a:off x="376920" y="1306080"/>
            <a:ext cx="8275320" cy="157968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74;p29"/>
          <p:cNvSpPr/>
          <p:nvPr/>
        </p:nvSpPr>
        <p:spPr>
          <a:xfrm rot="18382800">
            <a:off x="3582360" y="2424240"/>
            <a:ext cx="970560" cy="488880"/>
          </a:xfrm>
          <a:custGeom>
            <a:avLst/>
            <a:gdLst>
              <a:gd name="textAreaLeft" fmla="*/ 0 w 970560"/>
              <a:gd name="textAreaRight" fmla="*/ 971280 w 970560"/>
              <a:gd name="textAreaTop" fmla="*/ 0 h 488880"/>
              <a:gd name="textAreaBottom" fmla="*/ 489960 h 4888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176;p29"/>
          <p:cNvSpPr/>
          <p:nvPr/>
        </p:nvSpPr>
        <p:spPr>
          <a:xfrm rot="16186800">
            <a:off x="3957480" y="3388680"/>
            <a:ext cx="1437120" cy="488880"/>
          </a:xfrm>
          <a:custGeom>
            <a:avLst/>
            <a:gdLst>
              <a:gd name="textAreaLeft" fmla="*/ 0 w 1437120"/>
              <a:gd name="textAreaRight" fmla="*/ 1438200 w 1437120"/>
              <a:gd name="textAreaTop" fmla="*/ 0 h 488880"/>
              <a:gd name="textAreaBottom" fmla="*/ 489960 h 4888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Google Shape;177;p29"/>
          <p:cNvSpPr/>
          <p:nvPr/>
        </p:nvSpPr>
        <p:spPr>
          <a:xfrm rot="14560200">
            <a:off x="4852800" y="2935080"/>
            <a:ext cx="345600" cy="235440"/>
          </a:xfrm>
          <a:custGeom>
            <a:avLst/>
            <a:gdLst>
              <a:gd name="textAreaLeft" fmla="*/ 0 w 345600"/>
              <a:gd name="textAreaRight" fmla="*/ 346320 w 345600"/>
              <a:gd name="textAreaTop" fmla="*/ 0 h 235440"/>
              <a:gd name="textAreaBottom" fmla="*/ 236160 h 23544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183;p29"/>
          <p:cNvSpPr/>
          <p:nvPr/>
        </p:nvSpPr>
        <p:spPr>
          <a:xfrm rot="16243200">
            <a:off x="134640" y="2539080"/>
            <a:ext cx="1307880" cy="815400"/>
          </a:xfrm>
          <a:custGeom>
            <a:avLst/>
            <a:gdLst>
              <a:gd name="textAreaLeft" fmla="*/ 0 w 1307880"/>
              <a:gd name="textAreaRight" fmla="*/ 1308960 w 1307880"/>
              <a:gd name="textAreaTop" fmla="*/ 0 h 815400"/>
              <a:gd name="textAreaBottom" fmla="*/ 816480 h 815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e16173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Google Shape;164;p 1"/>
          <p:cNvSpPr/>
          <p:nvPr/>
        </p:nvSpPr>
        <p:spPr>
          <a:xfrm>
            <a:off x="3780000" y="4451400"/>
            <a:ext cx="1979640" cy="5882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|Alignment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65;p 3"/>
          <p:cNvSpPr/>
          <p:nvPr/>
        </p:nvSpPr>
        <p:spPr>
          <a:xfrm>
            <a:off x="1267920" y="3182040"/>
            <a:ext cx="2691720" cy="10771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Kaynak 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|Source Text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|Alignment </a:t>
            </a: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161;p 1"/>
          <p:cNvSpPr/>
          <p:nvPr/>
        </p:nvSpPr>
        <p:spPr>
          <a:xfrm>
            <a:off x="0" y="3780000"/>
            <a:ext cx="1979640" cy="1180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Kaynak |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Source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 Text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Belirteçleri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|Tokens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65;p 5"/>
          <p:cNvSpPr/>
          <p:nvPr/>
        </p:nvSpPr>
        <p:spPr>
          <a:xfrm>
            <a:off x="5040000" y="3240000"/>
            <a:ext cx="2339640" cy="1079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Erek 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|Target Text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Eşleştirme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|Alignment </a:t>
            </a: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Numarası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|Number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161;p 2"/>
          <p:cNvSpPr/>
          <p:nvPr/>
        </p:nvSpPr>
        <p:spPr>
          <a:xfrm>
            <a:off x="7164000" y="3780000"/>
            <a:ext cx="1979640" cy="1180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Erek |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Target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Metin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 Text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Cümle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|Sentence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Belirteçleri</a:t>
            </a:r>
            <a:r>
              <a:rPr b="0" lang="zxx" sz="1600" spc="-1" strike="noStrike">
                <a:solidFill>
                  <a:srgbClr val="000000"/>
                </a:solidFill>
                <a:latin typeface="Arial"/>
                <a:ea typeface="Arial"/>
              </a:rPr>
              <a:t>|Tokens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183;p 1"/>
          <p:cNvSpPr/>
          <p:nvPr/>
        </p:nvSpPr>
        <p:spPr>
          <a:xfrm rot="16155600">
            <a:off x="7614360" y="2840760"/>
            <a:ext cx="714960" cy="815400"/>
          </a:xfrm>
          <a:custGeom>
            <a:avLst/>
            <a:gdLst>
              <a:gd name="textAreaLeft" fmla="*/ 0 w 714960"/>
              <a:gd name="textAreaRight" fmla="*/ 715680 w 714960"/>
              <a:gd name="textAreaTop" fmla="*/ 0 h 815400"/>
              <a:gd name="textAreaBottom" fmla="*/ 816480 h 815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e16173"/>
          </a:solidFill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780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Çıktı Çözümlemesi</a:t>
            </a:r>
            <a:r>
              <a:rPr b="0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|Output Breakdown</a:t>
            </a:r>
            <a:br>
              <a:rPr sz="4000"/>
            </a:b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Sözcük Sınıfı Düzeyi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|Part-of-Speech (POS) Level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5" name="Google Shape;190;p30"/>
          <p:cNvCxnSpPr/>
          <p:nvPr/>
        </p:nvCxnSpPr>
        <p:spPr>
          <a:xfrm>
            <a:off x="4375440" y="3102120"/>
            <a:ext cx="1440" cy="1080"/>
          </a:xfrm>
          <a:prstGeom prst="straightConnector1">
            <a:avLst/>
          </a:prstGeom>
          <a:ln w="9525">
            <a:solidFill>
              <a:srgbClr val="3465a4"/>
            </a:solidFill>
            <a:round/>
            <a:tailEnd len="med" type="triangle" w="med"/>
          </a:ln>
        </p:spPr>
      </p:cxnSp>
      <p:pic>
        <p:nvPicPr>
          <p:cNvPr id="116" name="Google Shape;191;p30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8777520" cy="28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8280" y="0"/>
            <a:ext cx="52887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2200" spc="-1" strike="noStrike">
                <a:solidFill>
                  <a:schemeClr val="dk1"/>
                </a:solidFill>
                <a:latin typeface="Arial"/>
                <a:ea typeface="Arial"/>
              </a:rPr>
              <a:t>Çıktı Çözümlemesi</a:t>
            </a:r>
            <a:r>
              <a:rPr b="0" lang="zxx" sz="2200" spc="-1" strike="noStrike">
                <a:solidFill>
                  <a:schemeClr val="dk1"/>
                </a:solidFill>
                <a:latin typeface="Arial"/>
                <a:ea typeface="Arial"/>
              </a:rPr>
              <a:t>|Output Breakdown</a:t>
            </a:r>
            <a:br>
              <a:rPr sz="2600"/>
            </a:br>
            <a:r>
              <a:rPr b="1" lang="zxx" sz="1500" spc="-1" strike="noStrike">
                <a:solidFill>
                  <a:schemeClr val="dk1"/>
                </a:solidFill>
                <a:latin typeface="Arial"/>
                <a:ea typeface="Arial"/>
              </a:rPr>
              <a:t>Kök Sözcük + Morfoloji Düzeyi</a:t>
            </a:r>
            <a:r>
              <a:rPr b="0" lang="zxx" sz="1500" spc="-1" strike="noStrike">
                <a:solidFill>
                  <a:schemeClr val="dk1"/>
                </a:solidFill>
                <a:latin typeface="Arial"/>
                <a:ea typeface="Arial"/>
              </a:rPr>
              <a:t>|Lemma + Morphology Level</a:t>
            </a:r>
            <a:endParaRPr b="0" lang="zxx" sz="15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Google Shape;197;p31"/>
          <p:cNvCxnSpPr/>
          <p:nvPr/>
        </p:nvCxnSpPr>
        <p:spPr>
          <a:xfrm>
            <a:off x="4375440" y="3102120"/>
            <a:ext cx="1440" cy="1080"/>
          </a:xfrm>
          <a:prstGeom prst="straightConnector1">
            <a:avLst/>
          </a:prstGeom>
          <a:ln w="9525">
            <a:solidFill>
              <a:srgbClr val="3465a4"/>
            </a:solidFill>
            <a:round/>
            <a:tailEnd len="med" type="triangle" w="med"/>
          </a:ln>
        </p:spPr>
      </p:cxnSp>
      <p:pic>
        <p:nvPicPr>
          <p:cNvPr id="119" name="Google Shape;198;p31" descr=""/>
          <p:cNvPicPr/>
          <p:nvPr/>
        </p:nvPicPr>
        <p:blipFill>
          <a:blip r:embed="rId1"/>
          <a:stretch/>
        </p:blipFill>
        <p:spPr>
          <a:xfrm>
            <a:off x="0" y="923040"/>
            <a:ext cx="5873760" cy="413712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99;p31"/>
          <p:cNvSpPr/>
          <p:nvPr/>
        </p:nvSpPr>
        <p:spPr>
          <a:xfrm>
            <a:off x="6224040" y="100440"/>
            <a:ext cx="2824920" cy="2879640"/>
          </a:xfrm>
          <a:prstGeom prst="rect">
            <a:avLst/>
          </a:prstGeom>
          <a:noFill/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"ilerledi."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=&gt;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'ilerle+Verb+Pos+Past+A3sg#115', '.+Punc#116'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Root: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"ilerle"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Verb: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a Verb [POS = Verb]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Pos: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has Positive polarity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(with respect to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"ilerle-me-mek" which 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has Negative Polarity)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[Polarity = Positive]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Past: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Past form "-di"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A3sg: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a Third Person Singular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#115: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the 115</a:t>
            </a:r>
            <a:r>
              <a:rPr b="1" lang="zxx" sz="1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 token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in the text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(whereas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Punctuation: dot #116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the 116</a:t>
            </a:r>
            <a:r>
              <a:rPr b="0" lang="zxx" sz="1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 token.)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200;p31"/>
          <p:cNvSpPr/>
          <p:nvPr/>
        </p:nvSpPr>
        <p:spPr>
          <a:xfrm>
            <a:off x="6236280" y="3180240"/>
            <a:ext cx="2829240" cy="1679400"/>
          </a:xfrm>
          <a:prstGeom prst="rect">
            <a:avLst/>
          </a:prstGeom>
          <a:noFill/>
          <a:ln w="9525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"kazanmıştı."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=&gt;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'kazan+Verb+Pos+Narr+Past+A3sg#125'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Root: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"kazan"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Verb: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a Verb [POS = Verb]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Pos: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has Positive polarity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Narr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Narrative Form ("-mış")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Past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Past Form ("-tı")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A3sg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a Third Person Singular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#125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zxx" sz="1000" spc="-1" strike="noStrike">
                <a:solidFill>
                  <a:srgbClr val="000000"/>
                </a:solidFill>
                <a:latin typeface="Arial"/>
                <a:ea typeface="Arial"/>
              </a:rPr>
              <a:t>is the 125th token in the text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27400" y="2043720"/>
            <a:ext cx="1440000" cy="36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-63000" bIns="-63000" anchor="ctr">
            <a:no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180000" y="4140000"/>
            <a:ext cx="1440000" cy="36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-63000" bIns="-63000" anchor="ctr">
            <a:no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 flipV="1">
            <a:off x="5220000" y="180000"/>
            <a:ext cx="1080000" cy="21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 flipV="1">
            <a:off x="5225760" y="3339000"/>
            <a:ext cx="1020600" cy="1341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1550520"/>
            <a:ext cx="8519400" cy="1872000"/>
          </a:xfrm>
          <a:prstGeom prst="rect">
            <a:avLst/>
          </a:prstGeom>
          <a:noFill/>
          <a:ln w="76320">
            <a:solidFill>
              <a:srgbClr val="000000"/>
            </a:solidFill>
            <a:prstDash val="dashDot"/>
            <a:round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“</a:t>
            </a:r>
            <a:r>
              <a:rPr b="0" i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Makine çeviriyor </a:t>
            </a:r>
            <a:r>
              <a:rPr b="0" i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zaten, ben niye </a:t>
            </a:r>
            <a:r>
              <a:rPr b="0" i="1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çevireyim?”</a:t>
            </a:r>
            <a:endParaRPr b="0" lang="zxx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31640" algn="ctr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zxx" sz="3200" spc="-1" strike="noStrike">
                <a:solidFill>
                  <a:schemeClr val="dk1"/>
                </a:solidFill>
                <a:latin typeface="Arial"/>
                <a:ea typeface="Arial"/>
              </a:rPr>
              <a:t>Anonim</a:t>
            </a:r>
            <a:endParaRPr b="0" lang="zxx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6160" y="137520"/>
            <a:ext cx="8519400" cy="83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1111"/>
          </a:bodyPr>
          <a:p>
            <a:pPr indent="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xx" sz="2100" spc="-1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</a:rPr>
              <a:t>Polatel, Ali (2016) “Ters Ütopya Yazınında Çeviri: George Orwell’in 1984 Romanının Çevirilerindeki Çevirmen Kararlarının Bütünce Temelli Çözümlemesi”. s.93</a:t>
            </a:r>
            <a:endParaRPr b="0" lang="zxx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Google Shape;211;p32" descr=""/>
          <p:cNvPicPr/>
          <p:nvPr/>
        </p:nvPicPr>
        <p:blipFill>
          <a:blip r:embed="rId1"/>
          <a:srcRect l="39840" t="43254" r="15887" b="12875"/>
          <a:stretch/>
        </p:blipFill>
        <p:spPr>
          <a:xfrm>
            <a:off x="253800" y="976680"/>
            <a:ext cx="8645760" cy="4007520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0"/>
            <a:ext cx="8519400" cy="72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21111" lnSpcReduction="10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6000" spc="-1" strike="noStrike">
                <a:solidFill>
                  <a:schemeClr val="dk1"/>
                </a:solidFill>
                <a:latin typeface="Arial"/>
                <a:ea typeface="Arial"/>
              </a:rPr>
              <a:t>Prismatic Jane Eyre</a:t>
            </a:r>
            <a:r>
              <a:rPr b="0" lang="zxx" sz="6000" spc="-1" strike="noStrike">
                <a:solidFill>
                  <a:schemeClr val="dk1"/>
                </a:solidFill>
                <a:latin typeface="Arial"/>
                <a:ea typeface="Arial"/>
              </a:rPr>
              <a:t> (</a:t>
            </a:r>
            <a:r>
              <a:rPr b="0" lang="zxx" sz="60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1"/>
              </a:rPr>
              <a:t>https://prismaticjaneeyre.org/</a:t>
            </a:r>
            <a:r>
              <a:rPr b="0" lang="zxx" sz="6000" spc="-1" strike="noStrike">
                <a:solidFill>
                  <a:schemeClr val="dk1"/>
                </a:solidFill>
                <a:latin typeface="Arial"/>
                <a:ea typeface="Arial"/>
              </a:rPr>
              <a:t>)</a:t>
            </a:r>
            <a:br>
              <a:rPr sz="6000"/>
            </a:br>
            <a:r>
              <a:rPr b="0" lang="zxx" sz="6000" spc="-1" strike="noStrike">
                <a:solidFill>
                  <a:schemeClr val="dk1"/>
                </a:solidFill>
                <a:latin typeface="Arial"/>
                <a:ea typeface="Arial"/>
              </a:rPr>
              <a:t>Türkçe Jane Eyre Kapakları (</a:t>
            </a:r>
            <a:r>
              <a:rPr b="0" lang="zxx" sz="60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2"/>
              </a:rPr>
              <a:t>https://digitalkoine.github.io/turkish_storymap/</a:t>
            </a:r>
            <a:r>
              <a:rPr b="0" lang="zxx" sz="6000" spc="-1" strike="noStrike">
                <a:solidFill>
                  <a:schemeClr val="dk1"/>
                </a:solidFill>
                <a:latin typeface="Arial"/>
                <a:ea typeface="Arial"/>
              </a:rPr>
              <a:t>)</a:t>
            </a:r>
            <a:br>
              <a:rPr sz="6000"/>
            </a:br>
            <a:endParaRPr b="0" lang="zxx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218;p33" descr=""/>
          <p:cNvPicPr/>
          <p:nvPr/>
        </p:nvPicPr>
        <p:blipFill>
          <a:blip r:embed="rId3"/>
          <a:srcRect l="0" t="10860" r="0" b="4804"/>
          <a:stretch/>
        </p:blipFill>
        <p:spPr>
          <a:xfrm>
            <a:off x="311760" y="721440"/>
            <a:ext cx="8519400" cy="40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71400" y="-197640"/>
            <a:ext cx="6000120" cy="104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5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1"/>
              </a:rPr>
              <a:t>Prismatic Jane Eyre</a:t>
            </a:r>
            <a:r>
              <a:rPr b="1" lang="zxx" sz="15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zxx" sz="1200" spc="-1" strike="noStrike">
                <a:solidFill>
                  <a:schemeClr val="dk1"/>
                </a:solidFill>
                <a:latin typeface="Arial"/>
                <a:ea typeface="Arial"/>
              </a:rPr>
              <a:t>(https://prismaticjaneeyre.org/)</a:t>
            </a:r>
            <a:br>
              <a:rPr sz="1500"/>
            </a:br>
            <a:r>
              <a:rPr b="0" lang="zxx" sz="1500" spc="-1" strike="noStrike">
                <a:solidFill>
                  <a:schemeClr val="dk1"/>
                </a:solidFill>
                <a:latin typeface="Arial"/>
                <a:ea typeface="Arial"/>
              </a:rPr>
              <a:t>Bölümlere Göre Farklı Dillerde Sözcük Yoğunluğu</a:t>
            </a:r>
            <a:br>
              <a:rPr sz="1500"/>
            </a:br>
            <a:r>
              <a:rPr b="0" lang="zxx" sz="1200" spc="-1" strike="noStrike">
                <a:solidFill>
                  <a:schemeClr val="dk1"/>
                </a:solidFill>
                <a:latin typeface="Arial"/>
                <a:ea typeface="Arial"/>
              </a:rPr>
              <a:t>(</a:t>
            </a:r>
            <a:r>
              <a:rPr b="0" lang="zxx" sz="12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2"/>
              </a:rPr>
              <a:t>https://prismaticjaneeyre.org/distant-reading/lexical-richness/comparative-overview/</a:t>
            </a:r>
            <a:r>
              <a:rPr b="0" lang="zxx" sz="1200" spc="-1" strike="noStrike">
                <a:solidFill>
                  <a:schemeClr val="dk1"/>
                </a:solidFill>
                <a:latin typeface="Arial"/>
                <a:ea typeface="Arial"/>
              </a:rPr>
              <a:t>)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225;p34" descr=""/>
          <p:cNvPicPr/>
          <p:nvPr/>
        </p:nvPicPr>
        <p:blipFill>
          <a:blip r:embed="rId3"/>
          <a:srcRect l="5853" t="20669" r="33974" b="20056"/>
          <a:stretch/>
        </p:blipFill>
        <p:spPr>
          <a:xfrm>
            <a:off x="0" y="843840"/>
            <a:ext cx="9143640" cy="429948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49640" y="469440"/>
            <a:ext cx="8519400" cy="58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Jan Rybicki (2012)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“</a:t>
            </a: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The Great Mystery of the (Almost) Invisible translator”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720000" y="2033280"/>
            <a:ext cx="1132200" cy="102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xx" sz="1500" spc="-1" strike="noStrike">
                <a:solidFill>
                  <a:schemeClr val="dk2"/>
                </a:solidFill>
                <a:latin typeface="Arial"/>
                <a:ea typeface="Arial"/>
              </a:rPr>
              <a:t>Burrow’s</a:t>
            </a:r>
            <a:endParaRPr b="0" lang="zxx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xx" sz="1500" spc="-1" strike="noStrike">
                <a:solidFill>
                  <a:schemeClr val="dk2"/>
                </a:solidFill>
                <a:latin typeface="Arial"/>
                <a:ea typeface="Arial"/>
              </a:rPr>
              <a:t>Delta</a:t>
            </a:r>
            <a:endParaRPr b="0" lang="zxx" sz="1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zxx" sz="1500" spc="-1" strike="noStrike">
                <a:solidFill>
                  <a:schemeClr val="dk2"/>
                </a:solidFill>
                <a:latin typeface="Arial"/>
                <a:ea typeface="Arial"/>
              </a:rPr>
              <a:t>s.222.</a:t>
            </a:r>
            <a:endParaRPr b="0" lang="zxx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Google Shape;232;p35" descr=""/>
          <p:cNvPicPr/>
          <p:nvPr/>
        </p:nvPicPr>
        <p:blipFill>
          <a:blip r:embed="rId1"/>
          <a:srcRect l="10281" t="21996" r="41417" b="40675"/>
          <a:stretch/>
        </p:blipFill>
        <p:spPr>
          <a:xfrm>
            <a:off x="2340000" y="1260000"/>
            <a:ext cx="4775040" cy="293688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38;p36" descr=""/>
          <p:cNvPicPr/>
          <p:nvPr/>
        </p:nvPicPr>
        <p:blipFill>
          <a:blip r:embed="rId1"/>
          <a:srcRect l="34822" t="24151" r="9591" b="10389"/>
          <a:stretch/>
        </p:blipFill>
        <p:spPr>
          <a:xfrm>
            <a:off x="360000" y="713520"/>
            <a:ext cx="8459640" cy="4326120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49640" y="0"/>
            <a:ext cx="829980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Jan Rybicki (2012)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“</a:t>
            </a: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The Great Mystery of the (Almost) Invisible translator”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title"/>
          </p:nvPr>
        </p:nvSpPr>
        <p:spPr>
          <a:xfrm>
            <a:off x="7124400" y="1440000"/>
            <a:ext cx="1780560" cy="200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Polonyalı Çevirmenlerin Tolkien çevirileri ve diğer çevirileri:</a:t>
            </a: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br>
              <a:rPr sz="1300"/>
            </a:b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Aynı kaynak metne/yazara sahip çeviriler benzeşiyor, s.240.</a:t>
            </a:r>
            <a:endParaRPr b="0" lang="zxx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245;p37" descr=""/>
          <p:cNvPicPr/>
          <p:nvPr/>
        </p:nvPicPr>
        <p:blipFill>
          <a:blip r:embed="rId1"/>
          <a:srcRect l="46349" t="24151" r="22913" b="15177"/>
          <a:stretch/>
        </p:blipFill>
        <p:spPr>
          <a:xfrm>
            <a:off x="1620000" y="934920"/>
            <a:ext cx="7031160" cy="392472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1720" y="92520"/>
            <a:ext cx="8299800" cy="71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Jan Rybicki (2012)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“</a:t>
            </a: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The Great Mystery of the (Almost) Invisible translator”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title"/>
          </p:nvPr>
        </p:nvSpPr>
        <p:spPr>
          <a:xfrm>
            <a:off x="180000" y="1383480"/>
            <a:ext cx="1780560" cy="14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 lnSpcReduction="10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Polonyalı Çevirmenlerin Amerikan Gerilim Romanı çevirileri:</a:t>
            </a:r>
            <a:br>
              <a:rPr sz="1300"/>
            </a:b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Aynı kaynak metne/yazara sahip çeviriler benzeşiyor, s.242.</a:t>
            </a:r>
            <a:endParaRPr b="0" lang="zxx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251;p38" descr=""/>
          <p:cNvPicPr/>
          <p:nvPr/>
        </p:nvPicPr>
        <p:blipFill>
          <a:blip r:embed="rId1"/>
          <a:srcRect l="59814" t="46307" r="18126" b="18759"/>
          <a:stretch/>
        </p:blipFill>
        <p:spPr>
          <a:xfrm>
            <a:off x="912960" y="2289600"/>
            <a:ext cx="2566800" cy="247572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pic>
        <p:nvPicPr>
          <p:cNvPr id="144" name="Google Shape;252;p38" descr=""/>
          <p:cNvPicPr/>
          <p:nvPr/>
        </p:nvPicPr>
        <p:blipFill>
          <a:blip r:embed="rId2"/>
          <a:srcRect l="36517" t="20900" r="40493" b="47516"/>
          <a:stretch/>
        </p:blipFill>
        <p:spPr>
          <a:xfrm>
            <a:off x="3923280" y="1739880"/>
            <a:ext cx="3918600" cy="336348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253;p38" descr=""/>
          <p:cNvPicPr/>
          <p:nvPr/>
        </p:nvPicPr>
        <p:blipFill>
          <a:blip r:embed="rId3"/>
          <a:srcRect l="60761" t="19897" r="16247" b="54710"/>
          <a:stretch/>
        </p:blipFill>
        <p:spPr>
          <a:xfrm>
            <a:off x="1559520" y="73440"/>
            <a:ext cx="3011400" cy="207720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cxnSp>
        <p:nvCxnSpPr>
          <p:cNvPr id="146" name="Google Shape;254;p38"/>
          <p:cNvCxnSpPr/>
          <p:nvPr/>
        </p:nvCxnSpPr>
        <p:spPr>
          <a:xfrm>
            <a:off x="3498480" y="2287080"/>
            <a:ext cx="1024560" cy="87372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147" name="Google Shape;255;p38"/>
          <p:cNvCxnSpPr/>
          <p:nvPr/>
        </p:nvCxnSpPr>
        <p:spPr>
          <a:xfrm flipH="1">
            <a:off x="3501360" y="3174480"/>
            <a:ext cx="1015200" cy="160776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148" name="Google Shape;256;p38"/>
          <p:cNvCxnSpPr/>
          <p:nvPr/>
        </p:nvCxnSpPr>
        <p:spPr>
          <a:xfrm>
            <a:off x="4571640" y="73440"/>
            <a:ext cx="768600" cy="206460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cxnSp>
        <p:nvCxnSpPr>
          <p:cNvPr id="149" name="Google Shape;257;p38"/>
          <p:cNvCxnSpPr/>
          <p:nvPr/>
        </p:nvCxnSpPr>
        <p:spPr>
          <a:xfrm>
            <a:off x="4571640" y="2151720"/>
            <a:ext cx="831240" cy="46080"/>
          </a:xfrm>
          <a:prstGeom prst="straightConnector1">
            <a:avLst/>
          </a:prstGeom>
          <a:ln w="9525">
            <a:solidFill>
              <a:srgbClr val="595959"/>
            </a:solidFill>
            <a:prstDash val="dot"/>
            <a:round/>
          </a:ln>
        </p:spPr>
      </p:cxn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1440" y="92520"/>
            <a:ext cx="378972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Jan Rybicki (2023)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“</a:t>
            </a:r>
            <a:r>
              <a:rPr b="0" lang="zxx" sz="1700" spc="-1" strike="noStrike">
                <a:solidFill>
                  <a:schemeClr val="dk1"/>
                </a:solidFill>
                <a:latin typeface="Arial"/>
                <a:ea typeface="Arial"/>
              </a:rPr>
              <a:t>Can Machine Translation of Literary Texts Fool Stylometry?”, s.2.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8"/>
          <p:cNvSpPr/>
          <p:nvPr/>
        </p:nvSpPr>
        <p:spPr>
          <a:xfrm>
            <a:off x="7363080" y="4063680"/>
            <a:ext cx="178056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Fransız Klasiklerinin insan, DeepL ve GoogleTranslate çevirileri</a:t>
            </a:r>
            <a:endParaRPr b="0" lang="zxx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9"/>
          <p:cNvSpPr/>
          <p:nvPr/>
        </p:nvSpPr>
        <p:spPr>
          <a:xfrm>
            <a:off x="19080" y="1153440"/>
            <a:ext cx="142056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68333" lnSpcReduction="10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Makine çevirisi, özellikle Dumas’da biçem açısından insana yakın sonuçlar veriyor. Balzac ve özellikle</a:t>
            </a:r>
            <a:br>
              <a:rPr sz="1300"/>
            </a:br>
            <a:r>
              <a:rPr b="0" lang="zxx" sz="1300" spc="-1" strike="noStrike">
                <a:solidFill>
                  <a:schemeClr val="dk1"/>
                </a:solidFill>
                <a:latin typeface="Arial"/>
                <a:ea typeface="Arial"/>
              </a:rPr>
              <a:t>Proust’ta insan çevirisinden uzaklaşıyor.</a:t>
            </a:r>
            <a:endParaRPr b="0" lang="zxx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7440" cy="8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120"/>
            <a:ext cx="8227440" cy="298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5" name="Google Shape;265;p39"/>
          <p:cNvGraphicFramePr/>
          <p:nvPr/>
        </p:nvGraphicFramePr>
        <p:xfrm>
          <a:off x="-15480" y="-43200"/>
          <a:ext cx="9159120" cy="5186880"/>
        </p:xfrm>
        <a:graphic>
          <a:graphicData uri="http://schemas.openxmlformats.org/drawingml/2006/table">
            <a:tbl>
              <a:tblPr/>
              <a:tblGrid>
                <a:gridCol w="2152080"/>
                <a:gridCol w="2100960"/>
                <a:gridCol w="2459160"/>
                <a:gridCol w="2447280"/>
              </a:tblGrid>
              <a:tr h="60624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zxx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Caves of Steel, Asimov, 1953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Les cavernes d'acier, Jacques Brécard, 1953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Google Translate 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(Fransızca’dan|from French)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Aslı Kayabal [Mehmet Ali Kayabal], Çelik Mağaralar, 1983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b3b3b3"/>
                    </a:solidFill>
                  </a:tcPr>
                </a:tc>
              </a:tr>
              <a:tr h="86832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half rose from his chair, caught the look on Enderby's face, and sat down again.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se leva à moitié, mais quelque chose dans la physionomie d’Enderby lui montra que tout n’était pas dit.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half rose, but something in Enderby's face told him that all was not said.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yarı doğruldu, ama Enderby'ın yüzünün ifadesinden söyleyeceklerinin daha bitmediği anlaşılıyordu.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50940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"There's something else?" 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—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 a-t-il d’autres conditions ? demanda-t-il en se rasseyant.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"Are there any other conditions?" he asked, sitting back down.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"Başka şartlar da mı var?" diye yeniden oturup, sordu.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3092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Slowly, the Commissioner nodded.  "One more item."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—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Oui, fit Enderby en baissant lentement la tête.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Yes,” Enderby said, lowering his head slowly.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"Evet," diyerek başını öne eğdi Enderby.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1220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"Which is?"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[Fransızca’dan çıkarılmış|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Omission from French</a:t>
                      </a: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]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2800" rIns="82800" anchor="ctr">
                      <a:noAutofit/>
                    </a:bodyPr>
                    <a:p>
                      <a:endParaRPr b="0" lang="tr-TR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2800" marR="8280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[Türkçe’den çıkarılmış|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Omission from Turkish</a:t>
                      </a: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]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43092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"The name of your partner."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Il s’agit du nom de votre associé.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This is the name of your partner.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"Beraber çalışacağın uzaylının adı."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3092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"What difference does that make?"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—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Oh ! peu importe ! dit Baley.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 Oh ! never mind ! Baley said.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"Hiç önemi yok," dedi Baley.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30920">
                <a:tc rowSpan="2"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[Fransızca çeviriden ekler 2. Dilden Türkçe çeviride|Additions from French Translation into Turkish Translation]-----&gt;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Que ce soit Pierre, Jacques, ou Paul… 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Whether it's Pierre, Jacques, or Paul...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"İster Pierre, ister Paul, İster Jack olsun..."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459360"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tr-T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—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C’est-à-dire… murmura le commissaire.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That is to say…” muttered the commissary.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"Yani, şey..." diye mırıldandı komiser.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7680"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"The Spacers," said the Commissioner, "have peculiar ways.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Enfin… les Spaciens font… ils ont de drôles d’idées, Lije.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Well… the Spacers do… they have funny ideas, Lije.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tr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"Bu uzaylılar garip yaratıklar...</a:t>
                      </a:r>
                      <a:endParaRPr b="0" lang="zxx" sz="1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/>
          </p:nvPr>
        </p:nvSpPr>
        <p:spPr>
          <a:xfrm>
            <a:off x="457200" y="1203120"/>
            <a:ext cx="8227440" cy="298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zxx" sz="2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zxx" sz="2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zxx" sz="2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301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zxx" sz="29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7" name="Google Shape;271;p40"/>
          <p:cNvGraphicFramePr/>
          <p:nvPr/>
        </p:nvGraphicFramePr>
        <p:xfrm>
          <a:off x="0" y="0"/>
          <a:ext cx="9142200" cy="5187600"/>
        </p:xfrm>
        <a:graphic>
          <a:graphicData uri="http://schemas.openxmlformats.org/drawingml/2006/table">
            <a:tbl>
              <a:tblPr/>
              <a:tblGrid>
                <a:gridCol w="3251520"/>
                <a:gridCol w="2842920"/>
                <a:gridCol w="3048120"/>
              </a:tblGrid>
              <a:tr h="21600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zxx" sz="1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Caves of Steel, Asimov, 1953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Ölü Gezegen, Gönül Suveren, 1984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Çelik Mağaralar, Cihan Karamancı, 2021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</a:tr>
              <a:tr h="56520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could still sing the chants of the time if he put his mind to it.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belleğini biraz zorladığı takdirde o zamanın şarkılarını hâlâ söyleyebilirdi.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Baley istese o günlerin sloganlarını hâlâ atabilirdi. 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97524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There was "Man Was Born on Mother Earth, Do You Hear?" to an old folk tune with the gibberish refrain, "Hinky-dinky-parley-voo."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[Çıkarılmış|Omission]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Mesela eski bir halk ezgisine “Hinky-dinky-parley-voo” gibi anlamsız bir nakarat eklenerek yaratılmış “İnsan Dünya Ana’da Doğdu, Duyuyor musun?” vardı.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6548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"Man was born on Mother Earth, do you hear?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İnsan Arz Anada doğdu, duyuyor musun?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“</a:t>
                      </a: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İnsan Dünya Ana’da doğdu, duyuyor musun?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2768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Earth’s the world that gave him birth, do you hear?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Onu doğuran dünya Arzdı, duyuyor musun?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 burada dünyaya geldi, duyuyor musun?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0464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Spacer, get you off the face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Uzaycı, Arz Ananın yüzeyinden uzaklaş.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Uzaycı, çek git durma burada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8764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Of Mother Earth and into space.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Yine uzaya açıl.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Dünya Ana’dan çık uzaya.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26316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Dirty Spacer, do you hear?"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Pis Uzaycı, duyuyor musun?"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Pis Uzaycı, duyuyor musun?”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280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There were hundreds of verses.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Yüzlerce dize vardı böyle.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Şarkı yüzlerce dizeye sahipti.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44244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 few were witty, most were stupid, many were obscene.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Birkaçı nükteli, çoğu aptalca ya da müstehcen şeyler.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Birkaçı nükteli, çoğu aptalca, birçoğu müstehcendi.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1796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Every one, however, ended with "Dirty Spacer, do you hear?"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Ama hepsi de, "Pis Uzaycı duyuyor musun?" diye sona eriyordu.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Fakat her biri “Pis Uzaycı, duyuyor musun?” diye biterdi.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25440"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Dirty, dirty.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Pis! Pis!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81360" rIns="8136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t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Pis, pis.</a:t>
                      </a:r>
                      <a:endParaRPr b="0" lang="zxx" sz="1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81360" marR="8136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211680"/>
            <a:ext cx="8519400" cy="80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The Caves of Steel</a:t>
            </a: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 - </a:t>
            </a:r>
            <a:r>
              <a:rPr b="1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Ölü Gezegen</a:t>
            </a:r>
            <a:br>
              <a:rPr sz="2800"/>
            </a:b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Eşleştirmedeki Erek Metinde Artan Cümle Sayıları|</a:t>
            </a:r>
            <a:br>
              <a:rPr sz="2800"/>
            </a:b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Sentence Counts increasing in Target Text in Alignment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1080000"/>
            <a:ext cx="914328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5120" y="298080"/>
            <a:ext cx="731304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1"/>
              </a:rPr>
              <a:t>https://kayiprihtim.com/roportaj/yapay-zeka-destekli-edebiyat-cevirisi/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Google Shape;75;p16" descr=""/>
          <p:cNvPicPr/>
          <p:nvPr/>
        </p:nvPicPr>
        <p:blipFill>
          <a:blip r:embed="rId2"/>
          <a:stretch/>
        </p:blipFill>
        <p:spPr>
          <a:xfrm>
            <a:off x="1781280" y="870840"/>
            <a:ext cx="5580720" cy="3819960"/>
          </a:xfrm>
          <a:prstGeom prst="rect">
            <a:avLst/>
          </a:prstGeom>
          <a:ln w="38100">
            <a:solidFill>
              <a:srgbClr val="595959"/>
            </a:solidFill>
            <a:prstDash val="dashDot"/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7559640" y="1336320"/>
            <a:ext cx="1456920" cy="18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400" spc="-1" strike="noStrike">
                <a:solidFill>
                  <a:schemeClr val="dk1"/>
                </a:solidFill>
                <a:latin typeface="Arial"/>
                <a:ea typeface="Arial"/>
              </a:rPr>
              <a:t>Eşleştirmedeki Erek Metinde Artan Cümle Sayıları|</a:t>
            </a:r>
            <a:br>
              <a:rPr sz="1400"/>
            </a:br>
            <a:r>
              <a:rPr b="0" lang="zxx" sz="1400" spc="-1" strike="noStrike">
                <a:solidFill>
                  <a:schemeClr val="dk1"/>
                </a:solidFill>
                <a:latin typeface="Arial"/>
                <a:ea typeface="Arial"/>
              </a:rPr>
              <a:t>Sentence Counts increasing in Target Text in Alignment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47760" y="276480"/>
            <a:ext cx="7243200" cy="461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"/>
          <p:cNvSpPr/>
          <p:nvPr/>
        </p:nvSpPr>
        <p:spPr>
          <a:xfrm>
            <a:off x="370080" y="720000"/>
            <a:ext cx="8476920" cy="332280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000" rIns="126000" tIns="81000" bIns="81000" anchor="ctr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oogle Shape;290;p43" descr=""/>
          <p:cNvPicPr/>
          <p:nvPr/>
        </p:nvPicPr>
        <p:blipFill>
          <a:blip r:embed="rId1"/>
          <a:stretch/>
        </p:blipFill>
        <p:spPr>
          <a:xfrm>
            <a:off x="505440" y="1094040"/>
            <a:ext cx="8132040" cy="231768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698400" y="3429000"/>
            <a:ext cx="784440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The Difference of Sentence-Boundary Punctuations per alignment in </a:t>
            </a:r>
            <a:r>
              <a:rPr b="0" i="1" lang="zxx" sz="1000" spc="-1" strike="noStrike">
                <a:solidFill>
                  <a:srgbClr val="000000"/>
                </a:solidFill>
                <a:latin typeface="Arial"/>
              </a:rPr>
              <a:t>Ölü Gezegen </a:t>
            </a: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with respect to </a:t>
            </a:r>
            <a:r>
              <a:rPr b="0" i="1" lang="zxx" sz="1000" spc="-1" strike="noStrike">
                <a:solidFill>
                  <a:srgbClr val="000000"/>
                </a:solidFill>
                <a:latin typeface="Arial"/>
              </a:rPr>
              <a:t>The Caves of Steel, Chapter 1.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952200" y="4138560"/>
            <a:ext cx="7429680" cy="4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Tepeler kaynak metne kıyasla artan cümle sayısına, dipler azalan cümle sayısına işaret ediyor.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| Peaks indicate increasing sentence count with respect to the source text, drops indicate decreasing sentence count.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952200" y="4551120"/>
            <a:ext cx="7429680" cy="4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Tepelerin çevirmenin eklediği, diplerinse çevirmenin çıkardığı kısımlar olması mümkün.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| Peaks may indicate added sentences by the translators, whereas drops may indicate omissions by the translators..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311760" y="4350960"/>
            <a:ext cx="8519400" cy="79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6666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Gönül Suveren, </a:t>
            </a:r>
            <a:r>
              <a:rPr b="1" i="1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Ölü Gezegen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Kaynak metinden çevrilmeyen cümle sayısı</a:t>
            </a:r>
            <a:r>
              <a:rPr b="0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|The Number of Sentences Omitted in Target text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2800" spc="-1" strike="noStrike">
                <a:solidFill>
                  <a:schemeClr val="dk2"/>
                </a:solidFill>
                <a:latin typeface="Arial"/>
                <a:ea typeface="Arial"/>
              </a:rPr>
              <a:t>= 96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Google Shape;296;p44" descr=""/>
          <p:cNvPicPr/>
          <p:nvPr/>
        </p:nvPicPr>
        <p:blipFill>
          <a:blip r:embed="rId1"/>
          <a:stretch/>
        </p:blipFill>
        <p:spPr>
          <a:xfrm>
            <a:off x="0" y="417600"/>
            <a:ext cx="9142920" cy="393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5611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2400" spc="-1" strike="noStrike">
                <a:solidFill>
                  <a:schemeClr val="dk1"/>
                </a:solidFill>
                <a:latin typeface="Arial"/>
                <a:ea typeface="Arial"/>
              </a:rPr>
              <a:t>Gönül-Gülten Suveren kardeşler üzerine literatüre örnekler| </a:t>
            </a:r>
            <a:br>
              <a:rPr sz="2400"/>
            </a:br>
            <a:r>
              <a:rPr b="0" lang="zxx" sz="2400" spc="-1" strike="noStrike">
                <a:solidFill>
                  <a:srgbClr val="000000"/>
                </a:solidFill>
                <a:latin typeface="Arial"/>
                <a:ea typeface="Arial"/>
              </a:rPr>
              <a:t>Selected </a:t>
            </a:r>
            <a:r>
              <a:rPr b="0" lang="zxx" sz="2400" spc="-1" strike="noStrike">
                <a:solidFill>
                  <a:schemeClr val="dk1"/>
                </a:solidFill>
                <a:latin typeface="Arial"/>
                <a:ea typeface="Arial"/>
              </a:rPr>
              <a:t>literature on translations of Gönül-Gülten Suveren sisters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Bulut, A. (2007). Çeviriye Adanmış Ömürler: Gönül ve Gülten Suveren. Ç.N. 2. İstanbul: Şimdi Yayıncılık, s. 83-88.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Bulut, A. ve Gürses S. (2019) “Ömrünü Çeviriye Adayan İki Kadın: Gönül ve Gülten Suveren Kardeşler.” Kelimelerin Kıyısında: Türkiye’de Kadın Çevirmenler. (Derleyen: Şehnaz Tahir Gürçağlar). İthaki, s. 246-277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Erkul Yağcı, S., Altinkaya N., D., &amp; Vatansever, N. (2023). Gönül Suveren ve Gülten Suveren Kardeşler ve Çeviri Türkçe Popüler Edebiyat. SÖYLEM Filoloji Dergisi, Çeviribilim Özel Sayısı, 272–291. https://doi.org/10.29110/soylemdergi.1186379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Gürçağlar, Ş. T. (2005). Kapılar: çeviri tarihine yaklaşımlar. Scala.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Serper, S., Gürses, S. (2006). Bir Dil Kuyumcusu: Gülten Suveren. Ceviribilim.com.  https://ceviribilim.com/2021/11/21/bir-dil-kuyumcusu-gulten-suveren/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432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Vatansever, N. “Die populären Literaturübersetzer in der Türkei: Gönül Suveren &amp; Gülten Suveren” [Yüksek Lisans Tezi] Ege Üniversitesi: SBE – Almanca Mütercim Tercümanlık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307;p46" descr=""/>
          <p:cNvPicPr/>
          <p:nvPr/>
        </p:nvPicPr>
        <p:blipFill>
          <a:blip r:embed="rId1"/>
          <a:stretch/>
        </p:blipFill>
        <p:spPr>
          <a:xfrm>
            <a:off x="526680" y="842400"/>
            <a:ext cx="8089560" cy="303336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370080" y="360360"/>
            <a:ext cx="8476920" cy="3889440"/>
          </a:xfrm>
          <a:prstGeom prst="rect">
            <a:avLst/>
          </a:prstGeom>
          <a:noFill/>
          <a:ln w="72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000" rIns="126000" tIns="81000" bIns="81000" anchor="ctr">
            <a:noAutofit/>
          </a:bodyPr>
          <a:p>
            <a:pPr>
              <a:lnSpc>
                <a:spcPct val="100000"/>
              </a:lnSpc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698400" y="3876120"/>
            <a:ext cx="787356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zxx" sz="900" spc="-1" strike="noStrike">
                <a:solidFill>
                  <a:srgbClr val="000000"/>
                </a:solidFill>
                <a:latin typeface="Arial"/>
              </a:rPr>
              <a:t>Ölü Gezegen and Neural Machine Translation: </a:t>
            </a:r>
            <a:r>
              <a:rPr b="0" lang="zxx" sz="900" spc="-1" strike="noStrike">
                <a:solidFill>
                  <a:srgbClr val="000000"/>
                </a:solidFill>
                <a:latin typeface="Arial"/>
              </a:rPr>
              <a:t>Sentence-Boundary Punctuations per alignment with respect to </a:t>
            </a:r>
            <a:r>
              <a:rPr b="0" i="1" lang="zxx" sz="900" spc="-1" strike="noStrike">
                <a:solidFill>
                  <a:srgbClr val="000000"/>
                </a:solidFill>
                <a:latin typeface="Arial"/>
              </a:rPr>
              <a:t>The Caves of Steel, Chapter 1.</a:t>
            </a:r>
            <a:endParaRPr b="0" lang="zxx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391680" y="4360680"/>
            <a:ext cx="84556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Çoğu durumda Sinir Ağıyla Makine çevirisindeki farklar, cümle sayısından ziyade makine çevirisindeki noktalama hatalarından kaynaklı..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| More than often, differences in Neural Machine Translation are due punctuation errors in translation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91680" y="4710240"/>
            <a:ext cx="84556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Sinir Ağıyla Makine çevirisi, Opus-Cat MT ile yapıldı. İngilizce’den Türkçe’ye çeviri modeli: opus+bt-2021-04-10. İnce Ayar yapılmadı.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  <a:ea typeface="Noto Sans CJK SC"/>
              </a:rPr>
              <a:t>| Neural Machine Translation was done using Opus-Cat MT. English to Turkish translation model:opus+bt-2021-04-10. Not Fine Tuned.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392040" y="4360680"/>
            <a:ext cx="84556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Çoğu durumda Sinir Ağıyla Makine çevirisindeki farklar, cümle sayısından ziyade makine çevirisindeki noktalama hatalarından kaynaklı..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| More than often, differences in Neural Machine Translation are due punctuation errors in translation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392040" y="4360680"/>
            <a:ext cx="84556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zxx" sz="1000" spc="-1" strike="noStrike">
                <a:solidFill>
                  <a:srgbClr val="000000"/>
                </a:solidFill>
                <a:latin typeface="Arial"/>
              </a:rPr>
              <a:t>* Çoğu durumda Sinir Ağıyla Makine çevirisindeki farklar, cümle sayısından ziyade makine çevirisindeki noktalama hatalarından kaynaklı.. 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xx" sz="1000" spc="-1" strike="noStrike">
                <a:solidFill>
                  <a:srgbClr val="000000"/>
                </a:solidFill>
                <a:latin typeface="Arial"/>
              </a:rPr>
              <a:t>| More than often, differences in Neural Machine Translation are due punctuation errors in translation</a:t>
            </a: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312;p47" descr=""/>
          <p:cNvPicPr/>
          <p:nvPr/>
        </p:nvPicPr>
        <p:blipFill>
          <a:blip r:embed="rId1"/>
          <a:stretch/>
        </p:blipFill>
        <p:spPr>
          <a:xfrm>
            <a:off x="2479320" y="155160"/>
            <a:ext cx="6339960" cy="488412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313;p 1"/>
          <p:cNvSpPr/>
          <p:nvPr/>
        </p:nvSpPr>
        <p:spPr>
          <a:xfrm>
            <a:off x="0" y="3343680"/>
            <a:ext cx="2478600" cy="17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zxx" sz="1200" spc="-1" strike="noStrike">
                <a:solidFill>
                  <a:srgbClr val="000000"/>
                </a:solidFill>
                <a:latin typeface="Arial"/>
                <a:ea typeface="Arial"/>
              </a:rPr>
              <a:t>Slayt Kaynağı: Distant Reading in R. Analyse the Text &amp; Visualize the Data. [R ile Uzak Okuma. Metin Analiz &amp; Veri Görselleştirilmesi] . (2024, July 17). sunan S. Rebora, eğitimciler S. Rebora&amp;G.P.Vitali. </a:t>
            </a:r>
            <a:r>
              <a:rPr b="0" lang="zxx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https://github.com/ABC-DH/Distant_Reading_in_R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Google Shape;313;p 3"/>
          <p:cNvSpPr/>
          <p:nvPr/>
        </p:nvSpPr>
        <p:spPr>
          <a:xfrm>
            <a:off x="0" y="0"/>
            <a:ext cx="2478600" cy="12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zxx" sz="1050" spc="-1" strike="noStrike">
                <a:solidFill>
                  <a:srgbClr val="000000"/>
                </a:solidFill>
                <a:latin typeface="Arial"/>
                <a:ea typeface="Arial"/>
              </a:rPr>
              <a:t>Reagan, A. J., Mitchell, L., Kiley, D., Danforth, C. M., &amp; Dodds, P. S. (2016). The emotional arcs of stories are dominated by six basic shapes. EPJ Data Science, 5(1). s.7 </a:t>
            </a:r>
            <a:r>
              <a:rPr b="0" lang="zxx" sz="105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https://doi.org/10.1140/epjds/s13688-016-0093-1</a:t>
            </a:r>
            <a:endParaRPr b="0" lang="zxx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zxx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Google Shape;313;p 2"/>
          <p:cNvSpPr/>
          <p:nvPr/>
        </p:nvSpPr>
        <p:spPr>
          <a:xfrm>
            <a:off x="0" y="1492200"/>
            <a:ext cx="2478600" cy="16192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7760" rIns="77760" tIns="77760" bIns="7776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Öykülerin duygu analiziyle beliren “duygu yayı,” 6 temel yapıya işaret ediyor.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400" spc="-1" strike="noStrike">
                <a:solidFill>
                  <a:srgbClr val="000000"/>
                </a:solidFill>
                <a:latin typeface="Arial"/>
                <a:ea typeface="Arial"/>
              </a:rPr>
              <a:t>|The “emotinal arc” of stories using sentiment analysis indicate the existence of 6 basic structures.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318;p48" descr=""/>
          <p:cNvPicPr/>
          <p:nvPr/>
        </p:nvPicPr>
        <p:blipFill>
          <a:blip r:embed="rId1"/>
          <a:stretch/>
        </p:blipFill>
        <p:spPr>
          <a:xfrm>
            <a:off x="121680" y="152280"/>
            <a:ext cx="6155640" cy="483768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319;p48" descr=""/>
          <p:cNvPicPr/>
          <p:nvPr/>
        </p:nvPicPr>
        <p:blipFill>
          <a:blip r:embed="rId2"/>
          <a:stretch/>
        </p:blipFill>
        <p:spPr>
          <a:xfrm>
            <a:off x="6430680" y="152280"/>
            <a:ext cx="2559600" cy="255960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320;p48"/>
          <p:cNvSpPr/>
          <p:nvPr/>
        </p:nvSpPr>
        <p:spPr>
          <a:xfrm>
            <a:off x="6430680" y="3104640"/>
            <a:ext cx="2559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https://bit.ly/BDC-Giris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325;p49" descr=""/>
          <p:cNvPicPr/>
          <p:nvPr/>
        </p:nvPicPr>
        <p:blipFill>
          <a:blip r:embed="rId1"/>
          <a:stretch/>
        </p:blipFill>
        <p:spPr>
          <a:xfrm>
            <a:off x="1304280" y="0"/>
            <a:ext cx="6534000" cy="514224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179280" y="459360"/>
            <a:ext cx="1288440" cy="33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zxx" sz="1400" spc="-1" strike="noStrike">
                <a:solidFill>
                  <a:srgbClr val="000000"/>
                </a:solidFill>
                <a:latin typeface="Arial"/>
              </a:rPr>
              <a:t>Ölü Gezegen </a:t>
            </a:r>
            <a:r>
              <a:rPr b="1" lang="zxx" sz="1400" spc="-1" strike="noStrike">
                <a:solidFill>
                  <a:srgbClr val="000000"/>
                </a:solidFill>
                <a:latin typeface="Arial"/>
              </a:rPr>
              <a:t>çevirisindeki Çeviri Prosedürü Sayıları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7838640" y="360000"/>
            <a:ext cx="1181880" cy="15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zxx" sz="1400" spc="-1" strike="noStrike">
                <a:solidFill>
                  <a:srgbClr val="000000"/>
                </a:solidFill>
                <a:latin typeface="Arial"/>
              </a:rPr>
              <a:t>Translation Procedure Counts in the translation Ölü Gezegen. 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Google Shape;320;p 1"/>
          <p:cNvSpPr/>
          <p:nvPr/>
        </p:nvSpPr>
        <p:spPr>
          <a:xfrm>
            <a:off x="0" y="4686840"/>
            <a:ext cx="2559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https://bit.ly/BDC-Giris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3481920" y="152280"/>
            <a:ext cx="5098680" cy="905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txBody>
          <a:bodyPr lIns="91440" rIns="91440" tIns="91440" bIns="91440" anchor="t">
            <a:normAutofit fontScale="87222"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Google Colab Platformu </a:t>
            </a:r>
            <a:r>
              <a:rPr b="0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| Google Colab Platform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Python Kodu</a:t>
            </a:r>
            <a:r>
              <a:rPr b="0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 | Python Code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Çeviri Prosedürü Sorgusu</a:t>
            </a:r>
            <a:r>
              <a:rPr b="0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| Translation Procedure Query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Sosyopolitik Normları Gösteren Etiketler</a:t>
            </a:r>
            <a:r>
              <a:rPr b="0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|Annotations for Sociopolitical Norms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331;p50" descr=""/>
          <p:cNvPicPr/>
          <p:nvPr/>
        </p:nvPicPr>
        <p:blipFill>
          <a:blip r:embed="rId1"/>
          <a:stretch/>
        </p:blipFill>
        <p:spPr>
          <a:xfrm>
            <a:off x="601200" y="152280"/>
            <a:ext cx="2643120" cy="483768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332;p50" descr=""/>
          <p:cNvPicPr/>
          <p:nvPr/>
        </p:nvPicPr>
        <p:blipFill>
          <a:blip r:embed="rId2"/>
          <a:stretch/>
        </p:blipFill>
        <p:spPr>
          <a:xfrm>
            <a:off x="2247480" y="1346760"/>
            <a:ext cx="6372720" cy="349524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320;p 2"/>
          <p:cNvSpPr/>
          <p:nvPr/>
        </p:nvSpPr>
        <p:spPr>
          <a:xfrm>
            <a:off x="5125680" y="1058040"/>
            <a:ext cx="2559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https://bit.ly/BDC-Giris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Sorunlar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Google Shape;338;p51"/>
          <p:cNvSpPr/>
          <p:nvPr/>
        </p:nvSpPr>
        <p:spPr>
          <a:xfrm>
            <a:off x="226440" y="942840"/>
            <a:ext cx="8357400" cy="354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Çeviriye özgü, Türkçe’ye özgü uygun derlemlere, derlem araçlarına, makine öğrenimi modellerine, bunlara dayanan büyük dil modellerine ihtiyacımız var.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Mevcut makine öğrenimli doğal dil modelleri bile edebiyat çevirisi odaklı değil. Kaynak olarak genelde internet verisini, gazeteleri, altyazı çevirilerini, resmi uluslararası metinleri kullandıklarını görüyoruz.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Hatta bu modeller, derlemlerinde gazetecilik or internet metinleri gibi tırnak yapısı ( " and ', instead of “ ” and ‘ ’ ) önem taşımayan metinleri kullandıklarından, edebi metinleri ayrıştırmada ve cümlelere ayırmada zorluk çekiyorlar.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Dahası cümle bağımlılıkları modelleri edebi metinlerde sık karşılaştığımız uzun cümlelere uygun değil.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Edebi çeviriye uygun bir modelden önce derlemi hazırlamak bile aylar, hatta yıllar alabilen bir işlem. 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80;p17"/>
          <p:cNvSpPr/>
          <p:nvPr/>
        </p:nvSpPr>
        <p:spPr>
          <a:xfrm>
            <a:off x="2332800" y="1685160"/>
            <a:ext cx="4477680" cy="14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Yeni bir çeviribilimci kuşağı yetiştirmeliyiz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Issues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Google Shape;338;p 1"/>
          <p:cNvSpPr/>
          <p:nvPr/>
        </p:nvSpPr>
        <p:spPr>
          <a:xfrm>
            <a:off x="226440" y="942840"/>
            <a:ext cx="8357400" cy="354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We require translation specific and Turkish specific corpora, corpus tools, machine learning models and large language models based on these.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Current natural language models with machine learning are not focused on literary translation. Corpora sources are in general mined from internet, online newspapers, subtitles, and offical international texts.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In addition, since they use journalism or internet texts that do not differ in quotation marks ( " and ', instead of “ ” and ‘ ’ ), they have trouble parsing and sentence segmenting literary texts.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Furthermore, sentence dependency models are not suitable for long sentences common in literary texts.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 algn="just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Let alone creating a suitable model for literary translation, creating the suitable corpora might take months, even years.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27880" y="8748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Ne Yapmalı?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Google Shape;344;p52"/>
          <p:cNvSpPr/>
          <p:nvPr/>
        </p:nvSpPr>
        <p:spPr>
          <a:xfrm>
            <a:off x="79560" y="1133280"/>
            <a:ext cx="8816400" cy="21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AMAÇ: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Edebi çeviriye yönelik algıyı güçlendirmek,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Edebi çevirmenlerin yetkinliğini arttırmak,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Çeviribilimde edebi çeviri alanında sistematik sonuçlara ulaşmak,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başka araştırmacıların da kullanıp sınayabileceği kodları ve derlemleri oluşturabilecek,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 </a:t>
            </a: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YENİ BİR ÇEVİRİBİLİMCİ KUŞAĞI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27880" y="8748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What is to be done?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Google Shape;344;p 1"/>
          <p:cNvSpPr/>
          <p:nvPr/>
        </p:nvSpPr>
        <p:spPr>
          <a:xfrm>
            <a:off x="79560" y="1133280"/>
            <a:ext cx="8816400" cy="21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PURPOSE: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To improve the reception of literary translation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To increase the competence of literary translators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To achieve systematic results in the field of literary translations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To form codes and corpora that other researchers can use and test,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forming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A NEW GENERATION OF TRANSLATION STUDIES RESEARCHERS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0" y="558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Neler Yapılabilirler?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350;p53"/>
          <p:cNvSpPr/>
          <p:nvPr/>
        </p:nvSpPr>
        <p:spPr>
          <a:xfrm>
            <a:off x="163440" y="1752840"/>
            <a:ext cx="881640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Edebi çevirmenlerin yeni araçlarla ve tekniklerle donatılması,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Büyük Dil Modelleriyle çeviribilime yönelik çalışmalar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Yeni çeviri modelleri ve modelleme yöntemleri geliştirilmesi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Eşleştirme ve Derlem Araçları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(Çeviri derlemine yönelik yeni hesaplamalı yöntemler…)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0" y="558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600" spc="-1" strike="noStrike">
                <a:solidFill>
                  <a:schemeClr val="dk1"/>
                </a:solidFill>
                <a:latin typeface="Arial"/>
                <a:ea typeface="Arial"/>
              </a:rPr>
              <a:t>What Can They Do?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350;p 1"/>
          <p:cNvSpPr/>
          <p:nvPr/>
        </p:nvSpPr>
        <p:spPr>
          <a:xfrm>
            <a:off x="163440" y="1752840"/>
            <a:ext cx="881640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Equipping literary translators with new tools and techniques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Translation Studies with Large Language Models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Developing new Translation Models and Modelling Methods for Research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New Alignment and Corpora Tools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(New computational methods for translation corpora)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Paylaşılabilir Derlem Sorunu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181880" y="1756440"/>
            <a:ext cx="6779520" cy="253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En elzem proje: yeni çeviri derlemleri oluşturmak.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Herkesin kullanabileceği ve paylaşabileceği derlemler olmalı.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Telifsiz çevirileri nasıl bulabileceğiz?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The Issue of Shareable Corpora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81880" y="1756440"/>
            <a:ext cx="6779520" cy="253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A project that is a must: forming new translation corpora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These corpora should be used and shared by everyone.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zxx" sz="2400" spc="-1" strike="noStrike">
                <a:solidFill>
                  <a:schemeClr val="dk2"/>
                </a:solidFill>
                <a:latin typeface="Arial"/>
                <a:ea typeface="Arial"/>
              </a:rPr>
              <a:t>How can we find translations without copyright?</a:t>
            </a:r>
            <a:endParaRPr b="0" lang="zxx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228600"/>
            <a:ext cx="8519400" cy="5716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1440" rIns="91440" tIns="91440" bIns="91440" anchor="t">
            <a:normAutofit fontScale="64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Telifsiz Çeviri Kaynakları Haritası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|Map of Translation Sources without Copyright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790680" y="875520"/>
            <a:ext cx="2040840" cy="733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TEIS Harita|TEIS Map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zxx" sz="120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1"/>
              </a:rPr>
              <a:t>https://bit.ly/TEIS_MAP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Google Shape;363;p55" descr=""/>
          <p:cNvPicPr/>
          <p:nvPr/>
        </p:nvPicPr>
        <p:blipFill>
          <a:blip r:embed="rId2"/>
          <a:srcRect l="0" t="9752" r="0" b="3839"/>
          <a:stretch/>
        </p:blipFill>
        <p:spPr>
          <a:xfrm>
            <a:off x="4592520" y="1726560"/>
            <a:ext cx="4259160" cy="315504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311760" y="875520"/>
            <a:ext cx="2644560" cy="733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TEIS Harita Kodu|TEIS Map Code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zxx" sz="120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3"/>
              </a:rPr>
              <a:t>https://bit.ly/ICASTIS-2024-ECTP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oogle Shape;365;p55" descr=""/>
          <p:cNvPicPr/>
          <p:nvPr/>
        </p:nvPicPr>
        <p:blipFill>
          <a:blip r:embed="rId4"/>
          <a:stretch/>
        </p:blipFill>
        <p:spPr>
          <a:xfrm>
            <a:off x="4712040" y="3599280"/>
            <a:ext cx="994320" cy="99432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366;p55" descr=""/>
          <p:cNvPicPr/>
          <p:nvPr/>
        </p:nvPicPr>
        <p:blipFill>
          <a:blip r:embed="rId5"/>
          <a:stretch/>
        </p:blipFill>
        <p:spPr>
          <a:xfrm>
            <a:off x="284400" y="1728000"/>
            <a:ext cx="4258440" cy="315684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367;p55" descr=""/>
          <p:cNvPicPr/>
          <p:nvPr/>
        </p:nvPicPr>
        <p:blipFill>
          <a:blip r:embed="rId6"/>
          <a:stretch/>
        </p:blipFill>
        <p:spPr>
          <a:xfrm>
            <a:off x="2957400" y="3598920"/>
            <a:ext cx="994680" cy="9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311760" y="4353120"/>
            <a:ext cx="1869120" cy="733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200" spc="-1" strike="noStrike">
                <a:solidFill>
                  <a:schemeClr val="dk2"/>
                </a:solidFill>
                <a:latin typeface="Arial"/>
                <a:ea typeface="Arial"/>
              </a:rPr>
              <a:t>TEIS Harita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zxx" sz="1200" spc="-1" strike="noStrike" u="sng">
                <a:solidFill>
                  <a:schemeClr val="hlink"/>
                </a:solidFill>
                <a:uFillTx/>
                <a:latin typeface="Arial"/>
                <a:ea typeface="Arial"/>
                <a:hlinkClick r:id="rId1"/>
              </a:rPr>
              <a:t>https://bit.ly/TEIS_MAP</a:t>
            </a:r>
            <a:endParaRPr b="0" lang="zxx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zxx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374;p56" descr=""/>
          <p:cNvPicPr/>
          <p:nvPr/>
        </p:nvPicPr>
        <p:blipFill>
          <a:blip r:embed="rId2"/>
          <a:stretch/>
        </p:blipFill>
        <p:spPr>
          <a:xfrm>
            <a:off x="168840" y="3095640"/>
            <a:ext cx="1257120" cy="1257120"/>
          </a:xfrm>
          <a:prstGeom prst="rect">
            <a:avLst/>
          </a:prstGeom>
          <a:ln w="0">
            <a:noFill/>
          </a:ln>
        </p:spPr>
      </p:pic>
      <p:pic>
        <p:nvPicPr>
          <p:cNvPr id="218" name="Google Shape;375;p56" descr=""/>
          <p:cNvPicPr/>
          <p:nvPr/>
        </p:nvPicPr>
        <p:blipFill>
          <a:blip r:embed="rId3"/>
          <a:srcRect l="0" t="3650" r="0" b="5814"/>
          <a:stretch/>
        </p:blipFill>
        <p:spPr>
          <a:xfrm>
            <a:off x="1600200" y="882000"/>
            <a:ext cx="7230960" cy="387036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5"/>
          <p:cNvSpPr/>
          <p:nvPr/>
        </p:nvSpPr>
        <p:spPr>
          <a:xfrm>
            <a:off x="311760" y="228960"/>
            <a:ext cx="8519400" cy="57168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64999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Telifsiz Çeviri Kaynakları Haritası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|Map of Translation Sources without Copyright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12760" y="66960"/>
            <a:ext cx="22302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rgbClr val="000000"/>
                </a:solidFill>
                <a:latin typeface="Arial"/>
              </a:rPr>
              <a:t>Kaynakça</a:t>
            </a:r>
            <a:r>
              <a:rPr b="0" lang="zxx" sz="1400" spc="-1" strike="noStrike">
                <a:solidFill>
                  <a:srgbClr val="000000"/>
                </a:solidFill>
                <a:latin typeface="Arial"/>
              </a:rPr>
              <a:t>|References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212760" y="570960"/>
            <a:ext cx="8250120" cy="452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Asimov, I. (1975). Les cavernes d’acier (J. Brécard, Trans.). J’ai lu.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Asimov, I. (1983). Çelik Mağaralar (A. K. [mehmet Kayabal], Trans.). Baskan.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Asimov, I. (1984). Ölü Gezegen (G. Suveren, Trans.). Altın.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Asimov, I. (1991). The caves of steel. Bantam Doubleday Dell Publishing Group.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Asimov, I. (2021). Çelik Mağaralar (C. Karamancı, Trans.). İthaki.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LF Aligner. (n.d.). Sourceforge.net. Retrieved October 4, 2024, from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"/>
              </a:rPr>
              <a:t>https://sourceforge.net/projects/aligner/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London, J. (1915). The Scarlet Plague. The MacMillan Company.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London, J. (1998). Kıyametten Sonra. In Z. Bayar &amp; S. Güven (Eds.), &amp; Z. Bayar (Trans.), Kıyametten Sonra (pp. 97–168). Broy.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OPUS-CAT MT Engine and CAT plugins. (n.d.). OPUS-CAT. Retrieved October 4, 2024, from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2"/>
              </a:rPr>
              <a:t>https://helsinki-nlp.github.io/OPUS-CAT/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Pekcoşkun Güner, S. (2018). Derlem tabanlı yaklaşımların çeviribilimdeki yeri ve önemi [İstanbul Üniversitesi Sosyal Bilimler Entstitüsü Çeviribilim Ana Bilim Dalı].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3"/>
              </a:rPr>
              <a:t>http://nek.istanbul.edu.tr:4444/ekos/TEZ/57888.pdf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Pekcoşkun Güner, Sevda. (2023). Çeviri odaklı derlemlerin metin türü tabanlı bir modelle yeniden kavramsallaştırılması. RumeliDE Dil ve Edebiyat Araştırmaları Dergisi, 36, 1494–1514.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4"/>
              </a:rPr>
              <a:t>https://doi.org/10.29000/rumelide.1369185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Polatel, A. (2016). Ters Ütopya Yazınında Çeviri: George Orwell’in 1984 Romanının Çevirilerindeki Çevirmen Kararlarının Bütünce Temelli Çözümlemesi (N. Neydim, Ed.) [İstanbul Üniversitesi Edebiyat Fakültesi Çeviribilim Bölümü</a:t>
            </a:r>
            <a:r>
              <a:rPr b="0" lang="zxx" sz="600" spc="-1" strike="noStrike">
                <a:solidFill>
                  <a:srgbClr val="000000"/>
                </a:solidFill>
                <a:latin typeface="Arial"/>
                <a:hlinkClick r:id="rId5"/>
              </a:rPr>
              <a:t> https://www.researchgate.net/profile/Ali-Polatel/publication/325794510_Ters_Utopya_Yazininda_Ceviri_George_Orwell%27in_1984_Romaninin_Cevirilerindeki_Cevirmen_Kararlarinin_Butunce_Temelli_Cozumlemesi/links/5b24528aa6fdcc6974677531/Ters-Uetopya-Yazininda-</a:t>
            </a:r>
            <a:endParaRPr b="0" lang="zxx" sz="6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Prismatic Jane Eyre. (n.d.). Prismatic Jane Eyre. Retrieved October 4, 2024, from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6"/>
              </a:rPr>
              <a:t>https://prismaticjaneeyre.org/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Reynolds, M., Claro, A., Drury, A., Frank, M., Gaudio, P., Gould, R. R., Habjan, J., Huang, Y., Kelbert, E., Kragh, U. T., Jain, A., Klitgård, I., Rychen, L., Kütt, M., Marques dos Santos, A. T., Pazos-Alonso, C., Philippou, E., Qasmiyeh, Y. M., Sabiron, C., … Pietro Vitali, G. (2023). Prismatic Jane Eyre: Close-reading a world novel across languages. Open Book Publishers.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7"/>
              </a:rPr>
              <a:t>https://doi.org/10.11647/obp.0319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Rybicki, J. (2012). The great mystery of the (almost) invisible translator: Stylometry in translation. In Quantitative Methods in Corpus-Based Translation Studies (pp. 231–248). John Benjamins Publishing Company.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Rybicki, J. (2023). Can machine translation of literary texts fool stylometry? Zenodo.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8"/>
              </a:rPr>
              <a:t>https://doi.org/10.5281/ZENODO.8108066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Şen Bartan, Ö. (2022). Structural repetitions and discourse relations in English-Turkish translations of TED talks. The Literacy Trek, 8(2), 186–202.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9"/>
              </a:rPr>
              <a:t>https://doi.org/10.47216/literacytrek.1119118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Şen Bartan, Ö. (2023). Using corpus tools for stylistic analysis in translator training. İstanbul Üniversitesi Çeviribilim Dergisi / Istanbul University Journal of Translation Studies, 0(18), 19–40.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0"/>
              </a:rPr>
              <a:t>https://doi.org/10.26650/iujts.2023.1229391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TEİS Proje Ekibi. (n.d.). Türk Edebiyatı İsimler Sözlüğü. Türk Edebiyatı İsimler Sözlüğü Projesi. Retrieved October 4, 2024, from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1"/>
              </a:rPr>
              <a:t>https://teis.yesevi.edu.tr/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Tunç, H. (2023, July 15). Yapay Zekâ Destekli Edebiyat Çevirisi Olur mu? Kayıp Rıhtım.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2"/>
              </a:rPr>
              <a:t>https://kayiprihtim.com/roportaj/yapay-zeka-destekli-edebiyat-cevirisi/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Us, K. Y. (2023a). Bilgisayar Destekli Çeviribilim Uygulamasına Giriş [Python Kodu].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3"/>
              </a:rPr>
              <a:t>https://colab.research.google.com/drive/1sUVmnCoo2-rh5bsGhAdKLgIMJP6RD8ve?usp=sharing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Us, K. Y. (2023b, September 13). Bilgisayar Destekli Çeviribilim Uygulamasına Giriş: Çeviribilim Eğitiminde ve Çeviri İncelemesinde Python ve Doğal Dil İşleme Araçları. 1. Ulusal Çeviri Teknolojileri Kongresi. 11-13 Eylül 2023.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4"/>
              </a:rPr>
              <a:t>https://ceviriteknolojileri.bogazici.edu.tr/en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Us, K. Y. (2024a). TEIS_Publishers_Translators_map: TÜRK EDEBİYATI İSİMLER SÖZLÜĞÜ (TEİS) YAZAR-ÇEVİRMENLER VE YAYINCILAR HARİTASI [R Kodu].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5"/>
              </a:rPr>
              <a:t>https://github.com/KadirYigitUS/TEIS_Publishers_Translators_Map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Us, K. Y. (2024b). Türk Edebiyatı İsimler Sözlüğü Verilerine Dayalı Yayınevleri/Basımevleri ve Yazar-Çevirmenler Haritas [Map]. </a:t>
            </a:r>
            <a:r>
              <a:rPr b="0" lang="zxx" sz="800" spc="-1" strike="noStrike">
                <a:solidFill>
                  <a:srgbClr val="000000"/>
                </a:solidFill>
                <a:latin typeface="Arial"/>
                <a:hlinkClick r:id="rId16"/>
              </a:rPr>
              <a:t>https://kadiryigitus.github.io/TEIS_Publishers_Translators_Map/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800" spc="-1" strike="noStrike">
                <a:solidFill>
                  <a:srgbClr val="000000"/>
                </a:solidFill>
                <a:latin typeface="Arial"/>
              </a:rPr>
              <a:t>Vinay, P., &amp; Darbelnet, J. (2000). A Methodology for Translation. In L. Venuti (Ed.), The translation studies reader (pp. 84–93). Taylor &amp; Francis.</a:t>
            </a:r>
            <a:endParaRPr b="0" lang="zxx" sz="800" spc="-1" strike="noStrike">
              <a:solidFill>
                <a:srgbClr val="000000"/>
              </a:solidFill>
              <a:latin typeface="Arial"/>
            </a:endParaRPr>
          </a:p>
          <a:p>
            <a:endParaRPr b="0" lang="zxx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Bilgisayar Destekli 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Çeviribilim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01772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Derlem Dilbilim (Corpus Linguistics):</a:t>
            </a:r>
            <a:r>
              <a:rPr b="0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 Dilin kullanımı üzerine kapsamlı bilgi sağlamak amacıyla derlem adı verilen büyük metin ya da konuşma veri kümelerini analiz eden dilbilim dalı.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Derleme Dayalı Çeviribilim (Corpus-based Translation Studies):</a:t>
            </a:r>
            <a:r>
              <a:rPr b="0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 Çeviri süreçleri ve ürünlerini incelemek için derlem verilerinden faydalanan çeviribilim araştırmaları.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32280" y="101772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Bilgisayarlı Biçembilim (Stylometry):</a:t>
            </a:r>
            <a:r>
              <a:rPr b="0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 Yazar biçem özelliklerinin bilgisayar destekli yöntemlerle analizi.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zxx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Sayısal İnsan Bilimleri (Digital Humanities):</a:t>
            </a:r>
            <a:r>
              <a:rPr b="0" lang="zxx" sz="1700" spc="-1" strike="noStrike">
                <a:solidFill>
                  <a:schemeClr val="dk2"/>
                </a:solidFill>
                <a:latin typeface="Arial"/>
                <a:ea typeface="Arial"/>
              </a:rPr>
              <a:t> İnsan bilimleri araştırmalarını sayısal araç ve yöntemlerle destekleyen, veri analitiği, modelleme ve görselleştirme gibi teknolojileri kullanan disiplinler arası alan.</a:t>
            </a:r>
            <a:endParaRPr b="0" lang="zxx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791160" y="0"/>
            <a:ext cx="15606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Tanımlar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20760" y="970560"/>
            <a:ext cx="3998880" cy="3201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1. Sözcük sıklıkları(Word Frequencies):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Sözcüklerin metinlerde ve derlemlerde ham ve göreli sıklıkları.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2. Sözcük Sınıfları (Parts-of-Speech, POS):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Sözcüklerin işlevlerine göre isim, fiil, sıfat vb. Kategorileri.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3. Noktalama İmleri (Punctuation Marks):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Metinde anlamı açan veya daraltan, cümle sınırlarını belirleyen işaretler. (‘“.,!?:;-...)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4. Cümle Bağımlılıkları (Sentence Dependencies):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Bir cümledeki sözcükler arasındaki sözdizimsel ilişkiler.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796640" y="539280"/>
            <a:ext cx="3998880" cy="4140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5.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</a:t>
            </a: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Etkisiz Sözcükler/ İşlev Sözcükleri (Stop Words /Function Words):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Sözdizimsel açısından işlevsel, anlam açısından önemli olmayan sözcüklerdir ve genellikle metin madenciliğinde veriden çıkarılırlar. İngilizce "and," "the," or "is,". Türkçe “bir”, “bu”, “şu”, “ve”...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6. Hapax Legomena: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Derlemde veya metinde bir kez geçen sözcükler. Yazarın dil kullanımına ya da özgünlüğüne işaret eder.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7. Tür-Belirteç Oranı/ Sözcük Yoğunluğu (Type-Token Ratio/Lexical Density):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Metindeki sözcük çeşitliliğinin yoğunluğu; metnin karmaşıklığı ve dilsel zenginliği.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8. Kök Sözcükler/ Baş sözcükler (Lemma):</a:t>
            </a: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 İng. “went “-&gt; “go”, “cats”-&gt; “cat”; 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400" spc="-1" strike="noStrike">
                <a:solidFill>
                  <a:schemeClr val="dk2"/>
                </a:solidFill>
                <a:latin typeface="Arial"/>
                <a:ea typeface="Arial"/>
              </a:rPr>
              <a:t>Türkçe. “gidiyorum” -&gt; “git_”, “arabalarını” -&gt; “araba”</a:t>
            </a: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2560" y="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The Caves of Steel - Ölü Gezegen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600" spc="-1" strike="noStrike">
                <a:solidFill>
                  <a:schemeClr val="dk1"/>
                </a:solidFill>
                <a:latin typeface="Arial"/>
                <a:ea typeface="Arial"/>
              </a:rPr>
              <a:t>Ayrıştırma Sonuçları</a:t>
            </a:r>
            <a:endParaRPr b="0" lang="zxx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100;p20" descr=""/>
          <p:cNvPicPr/>
          <p:nvPr/>
        </p:nvPicPr>
        <p:blipFill>
          <a:blip r:embed="rId1"/>
          <a:stretch/>
        </p:blipFill>
        <p:spPr>
          <a:xfrm>
            <a:off x="0" y="636840"/>
            <a:ext cx="9142920" cy="45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2126160" y="4230720"/>
            <a:ext cx="5160600" cy="60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222" lnSpcReduction="1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Voyant Tools (voyant-tools.org), Loom Görünümü,</a:t>
            </a:r>
            <a:r>
              <a:rPr b="0" i="1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 </a:t>
            </a:r>
            <a:r>
              <a:rPr b="0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Isaac Asimov, </a:t>
            </a:r>
            <a:r>
              <a:rPr b="0" i="1" lang="zxx" sz="1800" spc="-1" strike="noStrike">
                <a:solidFill>
                  <a:schemeClr val="dk2"/>
                </a:solidFill>
                <a:latin typeface="Arial"/>
                <a:ea typeface="Arial"/>
              </a:rPr>
              <a:t>The Caves of Steel 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Google Shape;106;p21" descr=""/>
          <p:cNvPicPr/>
          <p:nvPr/>
        </p:nvPicPr>
        <p:blipFill>
          <a:blip r:embed="rId1"/>
          <a:srcRect l="0" t="6949" r="3222" b="0"/>
          <a:stretch/>
        </p:blipFill>
        <p:spPr>
          <a:xfrm>
            <a:off x="612360" y="165240"/>
            <a:ext cx="7918200" cy="40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333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The Caves </a:t>
            </a:r>
            <a:r>
              <a:rPr b="0" i="1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of Steel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 – 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Voyant 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Tools, 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Konular </a:t>
            </a:r>
            <a:r>
              <a:rPr b="0" lang="zxx" sz="2800" spc="-1" strike="noStrike">
                <a:solidFill>
                  <a:schemeClr val="dk1"/>
                </a:solidFill>
                <a:latin typeface="Arial"/>
                <a:ea typeface="Arial"/>
              </a:rPr>
              <a:t>(Topics)</a:t>
            </a:r>
            <a:endParaRPr b="0" lang="zxx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112;p22" descr=""/>
          <p:cNvPicPr/>
          <p:nvPr/>
        </p:nvPicPr>
        <p:blipFill>
          <a:blip r:embed="rId1"/>
          <a:srcRect l="0" t="14120" r="0" b="14120"/>
          <a:stretch/>
        </p:blipFill>
        <p:spPr>
          <a:xfrm>
            <a:off x="152280" y="1170000"/>
            <a:ext cx="8519400" cy="38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tr-TR</dc:language>
  <cp:lastModifiedBy/>
  <dcterms:modified xsi:type="dcterms:W3CDTF">2024-10-05T02:03:34Z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